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65" r:id="rId2"/>
  </p:sldMasterIdLst>
  <p:notesMasterIdLst>
    <p:notesMasterId r:id="rId19"/>
  </p:notesMasterIdLst>
  <p:sldIdLst>
    <p:sldId id="286" r:id="rId3"/>
    <p:sldId id="287" r:id="rId4"/>
    <p:sldId id="288" r:id="rId5"/>
    <p:sldId id="289" r:id="rId6"/>
    <p:sldId id="290" r:id="rId7"/>
    <p:sldId id="275"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2" autoAdjust="0"/>
  </p:normalViewPr>
  <p:slideViewPr>
    <p:cSldViewPr>
      <p:cViewPr varScale="1">
        <p:scale>
          <a:sx n="48" d="100"/>
          <a:sy n="48" d="100"/>
        </p:scale>
        <p:origin x="-12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jpeg"/><Relationship Id="rId7" Type="http://schemas.openxmlformats.org/officeDocument/2006/relationships/image" Target="../media/image15.jpeg"/><Relationship Id="rId2" Type="http://schemas.microsoft.com/office/2007/relationships/hdphoto" Target="../media/hdphoto2.wdp"/><Relationship Id="rId1" Type="http://schemas.openxmlformats.org/officeDocument/2006/relationships/image" Target="../media/image12.jpeg"/><Relationship Id="rId6" Type="http://schemas.microsoft.com/office/2007/relationships/hdphoto" Target="../media/hdphoto4.wdp"/><Relationship Id="rId5" Type="http://schemas.openxmlformats.org/officeDocument/2006/relationships/image" Target="../media/image14.jpeg"/><Relationship Id="rId4" Type="http://schemas.microsoft.com/office/2007/relationships/hdphoto" Target="../media/hdphoto3.wdp"/></Relationships>
</file>

<file path=ppt/diagrams/_rels/drawing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jpeg"/><Relationship Id="rId7" Type="http://schemas.openxmlformats.org/officeDocument/2006/relationships/image" Target="../media/image15.jpeg"/><Relationship Id="rId2" Type="http://schemas.microsoft.com/office/2007/relationships/hdphoto" Target="../media/hdphoto2.wdp"/><Relationship Id="rId1" Type="http://schemas.openxmlformats.org/officeDocument/2006/relationships/image" Target="../media/image12.jpeg"/><Relationship Id="rId6" Type="http://schemas.microsoft.com/office/2007/relationships/hdphoto" Target="../media/hdphoto4.wdp"/><Relationship Id="rId5" Type="http://schemas.openxmlformats.org/officeDocument/2006/relationships/image" Target="../media/image14.jpeg"/><Relationship Id="rId4" Type="http://schemas.microsoft.com/office/2007/relationships/hdphoto" Target="../media/hdphoto3.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72902D-D63C-4F41-9E35-8F3E49D11CA8}">
      <dgm:prSet/>
      <dgm:spPr>
        <a:solidFill>
          <a:srgbClr val="D3EAF9"/>
        </a:solidFill>
      </dgm:spPr>
      <dgm:t>
        <a:bodyPr/>
        <a:lstStyle/>
        <a:p>
          <a:r>
            <a:rPr lang="en-US" b="1" dirty="0" smtClean="0">
              <a:solidFill>
                <a:srgbClr val="000000"/>
              </a:solidFill>
              <a:latin typeface="+mn-lt"/>
            </a:rPr>
            <a:t>DEVELOP: </a:t>
          </a:r>
          <a:r>
            <a:rPr lang="en-US" dirty="0" smtClean="0">
              <a:solidFill>
                <a:srgbClr val="000000"/>
              </a:solidFill>
              <a:latin typeface="+mn-lt"/>
            </a:rPr>
            <a:t>Dual workforce/local government capacity building using collaborative feasibility projects, internships</a:t>
          </a:r>
          <a:endParaRPr lang="en-US" dirty="0">
            <a:latin typeface="+mn-lt"/>
          </a:endParaRPr>
        </a:p>
      </dgm:t>
    </dgm:pt>
    <dgm:pt modelId="{24A9785F-BBFF-458A-B17A-AE49DA60DA90}" type="sibTrans" cxnId="{4482EDBB-D476-4FDE-8A77-0533F7FA3F60}">
      <dgm:prSet/>
      <dgm:spPr/>
      <dgm:t>
        <a:bodyPr/>
        <a:lstStyle/>
        <a:p>
          <a:endParaRPr lang="en-US"/>
        </a:p>
      </dgm:t>
    </dgm:pt>
    <dgm:pt modelId="{9436AEEF-2E65-4DAB-8BA4-0579E01C3798}" type="parTrans" cxnId="{4482EDBB-D476-4FDE-8A77-0533F7FA3F60}">
      <dgm:prSet/>
      <dgm:spPr/>
      <dgm:t>
        <a:bodyPr/>
        <a:lstStyle/>
        <a:p>
          <a:endParaRPr lang="en-US"/>
        </a:p>
      </dgm:t>
    </dgm:pt>
    <dgm:pt modelId="{22D28AFE-C88F-4EF5-91BD-4FE19DCE6186}">
      <dgm:prSet phldrT="[Text]"/>
      <dgm:spPr>
        <a:solidFill>
          <a:srgbClr val="D3EAF9"/>
        </a:solidFill>
      </dgm:spPr>
      <dgm:t>
        <a:bodyPr/>
        <a:lstStyle/>
        <a:p>
          <a:r>
            <a:rPr lang="en-US" b="1" dirty="0" smtClean="0">
              <a:solidFill>
                <a:srgbClr val="000000"/>
              </a:solidFill>
              <a:latin typeface="+mn-lt"/>
            </a:rPr>
            <a:t>Applied Remote </a:t>
          </a:r>
          <a:r>
            <a:rPr lang="en-US" b="1" dirty="0" err="1" smtClean="0">
              <a:solidFill>
                <a:srgbClr val="000000"/>
              </a:solidFill>
              <a:latin typeface="+mn-lt"/>
            </a:rPr>
            <a:t>SEnsing</a:t>
          </a:r>
          <a:r>
            <a:rPr lang="en-US" b="1" dirty="0" smtClean="0">
              <a:solidFill>
                <a:srgbClr val="000000"/>
              </a:solidFill>
              <a:latin typeface="+mn-lt"/>
            </a:rPr>
            <a:t> Training, ARSET: </a:t>
          </a:r>
          <a:r>
            <a:rPr lang="en-US" dirty="0" smtClean="0">
              <a:solidFill>
                <a:srgbClr val="000000"/>
              </a:solidFill>
              <a:latin typeface="+mn-lt"/>
            </a:rPr>
            <a:t>Online and hands on basic/advanced training to build skills</a:t>
          </a:r>
          <a:endParaRPr lang="en-US" dirty="0">
            <a:latin typeface="+mn-lt"/>
          </a:endParaRPr>
        </a:p>
      </dgm:t>
    </dgm:pt>
    <dgm:pt modelId="{C5E239BC-44A0-402E-8B66-20212BE099AA}" type="sibTrans" cxnId="{8794C01D-557A-44F9-BAC8-CC6391D63104}">
      <dgm:prSet/>
      <dgm:spPr/>
      <dgm:t>
        <a:bodyPr/>
        <a:lstStyle/>
        <a:p>
          <a:endParaRPr lang="en-US"/>
        </a:p>
      </dgm:t>
    </dgm:pt>
    <dgm:pt modelId="{760B17AD-4C11-464B-9E5B-7F3EAF6650C9}" type="parTrans" cxnId="{8794C01D-557A-44F9-BAC8-CC6391D63104}">
      <dgm:prSet/>
      <dgm:spPr/>
      <dgm:t>
        <a:bodyPr/>
        <a:lstStyle/>
        <a:p>
          <a:endParaRPr lang="en-US"/>
        </a:p>
      </dgm:t>
    </dgm:pt>
    <dgm:pt modelId="{51D76A29-E0E3-42EF-B76D-D9791E0D1FEE}">
      <dgm:prSet phldrT="[Text]"/>
      <dgm:spPr>
        <a:solidFill>
          <a:srgbClr val="D3EAF9"/>
        </a:solidFill>
      </dgm:spPr>
      <dgm:t>
        <a:bodyPr/>
        <a:lstStyle/>
        <a:p>
          <a:r>
            <a:rPr lang="en-US" b="1" dirty="0" smtClean="0">
              <a:solidFill>
                <a:srgbClr val="000000"/>
              </a:solidFill>
              <a:latin typeface="+mn-lt"/>
            </a:rPr>
            <a:t>Gulf of Mexico Initiative, GOMI: </a:t>
          </a:r>
          <a:r>
            <a:rPr lang="en-US" dirty="0" smtClean="0">
              <a:solidFill>
                <a:srgbClr val="000000"/>
              </a:solidFill>
              <a:latin typeface="+mn-lt"/>
            </a:rPr>
            <a:t>Building the Gulf coast region’s capacity to meet local needs</a:t>
          </a:r>
          <a:endParaRPr lang="en-US" dirty="0">
            <a:latin typeface="+mn-lt"/>
          </a:endParaRPr>
        </a:p>
      </dgm:t>
    </dgm:pt>
    <dgm:pt modelId="{296216DC-0697-4EBF-B80C-5506ED494FFE}" type="sibTrans" cxnId="{BC9F10C7-CD99-4C93-8659-EC1F6E3892C9}">
      <dgm:prSet/>
      <dgm:spPr/>
      <dgm:t>
        <a:bodyPr/>
        <a:lstStyle/>
        <a:p>
          <a:endParaRPr lang="en-US"/>
        </a:p>
      </dgm:t>
    </dgm:pt>
    <dgm:pt modelId="{ED763A16-8F3C-4ABA-90E6-5331C344A3D3}" type="parTrans" cxnId="{BC9F10C7-CD99-4C93-8659-EC1F6E3892C9}">
      <dgm:prSet/>
      <dgm:spPr/>
      <dgm:t>
        <a:bodyPr/>
        <a:lstStyle/>
        <a:p>
          <a:endParaRPr lang="en-US"/>
        </a:p>
      </dgm:t>
    </dgm:pt>
    <dgm:pt modelId="{42712486-8890-4626-9A1B-0F4530920489}">
      <dgm:prSet phldrT="[Text]"/>
      <dgm:spPr>
        <a:solidFill>
          <a:schemeClr val="accent3">
            <a:lumMod val="20000"/>
            <a:lumOff val="80000"/>
          </a:schemeClr>
        </a:solidFill>
      </dgm:spPr>
      <dgm:t>
        <a:bodyPr/>
        <a:lstStyle/>
        <a:p>
          <a:r>
            <a:rPr lang="en-US" b="1" dirty="0" smtClean="0">
              <a:solidFill>
                <a:srgbClr val="000000"/>
              </a:solidFill>
              <a:latin typeface="+mn-lt"/>
            </a:rPr>
            <a:t>SERVIR: </a:t>
          </a:r>
          <a:r>
            <a:rPr lang="en-US" dirty="0" smtClean="0">
              <a:solidFill>
                <a:srgbClr val="000000"/>
              </a:solidFill>
              <a:latin typeface="+mn-lt"/>
            </a:rPr>
            <a:t>Building international capacity with hubs in East Africa, Hindu Kush-Himalaya, Mesoamerica, Southeast Asia</a:t>
          </a:r>
          <a:endParaRPr lang="en-US" dirty="0">
            <a:latin typeface="+mn-lt"/>
          </a:endParaRPr>
        </a:p>
      </dgm:t>
    </dgm:pt>
    <dgm:pt modelId="{2B2E7B70-23C6-45D9-A7C7-14C42C7BC1C5}" type="sibTrans" cxnId="{D23064DD-B48F-4A84-A37A-1CC7D4837181}">
      <dgm:prSet/>
      <dgm:spPr/>
      <dgm:t>
        <a:bodyPr/>
        <a:lstStyle/>
        <a:p>
          <a:endParaRPr lang="en-US"/>
        </a:p>
      </dgm:t>
    </dgm:pt>
    <dgm:pt modelId="{2F563447-146E-4D4E-B0EE-A507DD571115}" type="parTrans" cxnId="{D23064DD-B48F-4A84-A37A-1CC7D4837181}">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pt>
    <dgm:pt modelId="{B7CE0B84-1A17-4CFE-9A24-29463047D965}" type="pres">
      <dgm:prSet presAssocID="{E2D398C5-C49F-4EED-8EE1-1E38E86E8136}" presName="cycle" presStyleCnt="0"/>
      <dgm:spPr/>
    </dgm:pt>
    <dgm:pt modelId="{524FE40F-FF17-41FD-8707-68AB73139A09}" type="pres">
      <dgm:prSet presAssocID="{E2D398C5-C49F-4EED-8EE1-1E38E86E8136}" presName="srcNode" presStyleLbl="node1" presStyleIdx="0" presStyleCnt="4"/>
      <dgm:spPr/>
    </dgm:pt>
    <dgm:pt modelId="{21286048-CA9D-49DB-9C34-8C7D8AB95FAA}" type="pres">
      <dgm:prSet presAssocID="{E2D398C5-C49F-4EED-8EE1-1E38E86E8136}" presName="conn" presStyleLbl="parChTrans1D2" presStyleIdx="0" presStyleCnt="1"/>
      <dgm:spPr/>
      <dgm:t>
        <a:bodyPr/>
        <a:lstStyle/>
        <a:p>
          <a:endParaRPr lang="en-US"/>
        </a:p>
      </dgm:t>
    </dgm:pt>
    <dgm:pt modelId="{8B842C18-AE08-4EA6-BD8B-C48A1204C752}" type="pres">
      <dgm:prSet presAssocID="{E2D398C5-C49F-4EED-8EE1-1E38E86E8136}" presName="extraNode" presStyleLbl="node1" presStyleIdx="0" presStyleCnt="4"/>
      <dgm:spPr/>
    </dgm:pt>
    <dgm:pt modelId="{9A7C8AC8-EFF3-46E8-9E39-FF39CA32E5C7}" type="pres">
      <dgm:prSet presAssocID="{E2D398C5-C49F-4EED-8EE1-1E38E86E8136}" presName="dstNode" presStyleLbl="node1" presStyleIdx="0" presStyleCnt="4"/>
      <dgm:spPr/>
    </dgm:pt>
    <dgm:pt modelId="{83D3514D-309E-43DE-940E-9A1576539D8F}" type="pres">
      <dgm:prSet presAssocID="{42712486-8890-4626-9A1B-0F4530920489}" presName="text_1" presStyleLbl="node1" presStyleIdx="0" presStyleCnt="4">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pt>
    <dgm:pt modelId="{14784EC8-F47A-4753-80EB-80F378115A9C}" type="pres">
      <dgm:prSet presAssocID="{42712486-8890-4626-9A1B-0F4530920489}" presName="accentRepeatNode" presStyleLbl="solidFgAcc1" presStyleIdx="0" presStyleCnt="4"/>
      <dgm:spPr>
        <a:blipFill dpi="0" rotWithShape="0">
          <a:blip xmlns:r="http://schemas.openxmlformats.org/officeDocument/2006/relationships" r:embed="rId1" cstate="screen">
            <a:extLst>
              <a:ext uri="{BEBA8EAE-BF5A-486C-A8C5-ECC9F3942E4B}">
                <a14:imgProps xmlns="" xmlns:a14="http://schemas.microsoft.com/office/drawing/2010/main">
                  <a14:imgLayer r:embed="rId2">
                    <a14:imgEffect>
                      <a14:brightnessContrast bright="40000" contrast="-20000"/>
                    </a14:imgEffect>
                  </a14:imgLayer>
                </a14:imgProps>
              </a:ext>
              <a:ext uri="{28A0092B-C50C-407E-A947-70E740481C1C}">
                <a14:useLocalDpi xmlns="" xmlns:a14="http://schemas.microsoft.com/office/drawing/2010/main"/>
              </a:ext>
            </a:extLst>
          </a:blip>
          <a:srcRect/>
          <a:stretch>
            <a:fillRect/>
          </a:stretch>
        </a:blipFill>
      </dgm:spPr>
      <dgm:t>
        <a:bodyPr/>
        <a:lstStyle/>
        <a:p>
          <a:endParaRPr lang="en-US"/>
        </a:p>
      </dgm:t>
    </dgm:pt>
    <dgm:pt modelId="{8E3458D6-BD90-4091-AD51-255D9C489099}" type="pres">
      <dgm:prSet presAssocID="{51D76A29-E0E3-42EF-B76D-D9791E0D1FEE}" presName="text_2" presStyleLbl="node1" presStyleIdx="1" presStyleCnt="4">
        <dgm:presLayoutVars>
          <dgm:bulletEnabled val="1"/>
        </dgm:presLayoutVars>
      </dgm:prSet>
      <dgm:spPr/>
      <dgm:t>
        <a:bodyPr/>
        <a:lstStyle/>
        <a:p>
          <a:endParaRPr lang="en-US"/>
        </a:p>
      </dgm:t>
    </dgm:pt>
    <dgm:pt modelId="{6D263922-C9E6-42B2-9F7C-594A9C18971F}" type="pres">
      <dgm:prSet presAssocID="{51D76A29-E0E3-42EF-B76D-D9791E0D1FEE}" presName="accent_2" presStyleCnt="0"/>
      <dgm:spPr/>
    </dgm:pt>
    <dgm:pt modelId="{AA2163F4-3A35-4103-8123-B7DCE745C764}" type="pres">
      <dgm:prSet presAssocID="{51D76A29-E0E3-42EF-B76D-D9791E0D1FEE}" presName="accentRepeatNode" presStyleLbl="solidFgAcc1" presStyleIdx="1" presStyleCnt="4"/>
      <dgm:spPr>
        <a:blipFill dpi="0" rotWithShape="0">
          <a:blip xmlns:r="http://schemas.openxmlformats.org/officeDocument/2006/relationships" r:embed="rId3" cstate="screen">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a:ext>
            </a:extLst>
          </a:blip>
          <a:srcRect/>
          <a:stretch>
            <a:fillRect/>
          </a:stretch>
        </a:blipFill>
      </dgm:spPr>
      <dgm:t>
        <a:bodyPr/>
        <a:lstStyle/>
        <a:p>
          <a:endParaRPr lang="en-US"/>
        </a:p>
      </dgm:t>
    </dgm:pt>
    <dgm:pt modelId="{AC77DD6A-F1A4-498D-A3ED-BC93377FD1F9}" type="pres">
      <dgm:prSet presAssocID="{22D28AFE-C88F-4EF5-91BD-4FE19DCE6186}" presName="text_3" presStyleLbl="node1" presStyleIdx="2" presStyleCnt="4">
        <dgm:presLayoutVars>
          <dgm:bulletEnabled val="1"/>
        </dgm:presLayoutVars>
      </dgm:prSet>
      <dgm:spPr/>
      <dgm:t>
        <a:bodyPr/>
        <a:lstStyle/>
        <a:p>
          <a:endParaRPr lang="en-US"/>
        </a:p>
      </dgm:t>
    </dgm:pt>
    <dgm:pt modelId="{A0BF2489-1B33-440D-85B9-B19F2E1E75CC}" type="pres">
      <dgm:prSet presAssocID="{22D28AFE-C88F-4EF5-91BD-4FE19DCE6186}" presName="accent_3" presStyleCnt="0"/>
      <dgm:spPr/>
    </dgm:pt>
    <dgm:pt modelId="{7BBC4D0F-6CFC-4FD5-9BAE-EE4ADBBC346D}" type="pres">
      <dgm:prSet presAssocID="{22D28AFE-C88F-4EF5-91BD-4FE19DCE6186}" presName="accentRepeatNode" presStyleLbl="solidFgAcc1" presStyleIdx="2" presStyleCnt="4"/>
      <dgm:spPr>
        <a:blipFill dpi="0" rotWithShape="0">
          <a:blip xmlns:r="http://schemas.openxmlformats.org/officeDocument/2006/relationships" r:embed="rId5" cstate="screen">
            <a:extLst>
              <a:ext uri="{BEBA8EAE-BF5A-486C-A8C5-ECC9F3942E4B}">
                <a14:imgProps xmlns="" xmlns:a14="http://schemas.microsoft.com/office/drawing/2010/main">
                  <a14:imgLayer r:embed="rId6">
                    <a14:imgEffect>
                      <a14:brightnessContrast bright="40000"/>
                    </a14:imgEffect>
                  </a14:imgLayer>
                </a14:imgProps>
              </a:ext>
              <a:ext uri="{28A0092B-C50C-407E-A947-70E740481C1C}">
                <a14:useLocalDpi xmlns="" xmlns:a14="http://schemas.microsoft.com/office/drawing/2010/main"/>
              </a:ext>
            </a:extLst>
          </a:blip>
          <a:srcRect/>
          <a:stretch>
            <a:fillRect/>
          </a:stretch>
        </a:blipFill>
      </dgm:spPr>
      <dgm:t>
        <a:bodyPr/>
        <a:lstStyle/>
        <a:p>
          <a:endParaRPr lang="en-US"/>
        </a:p>
      </dgm:t>
    </dgm:pt>
    <dgm:pt modelId="{61CD2EED-A44A-4DDF-9086-A5731A8F7D1F}" type="pres">
      <dgm:prSet presAssocID="{1072902D-D63C-4F41-9E35-8F3E49D11CA8}" presName="text_4" presStyleLbl="node1" presStyleIdx="3" presStyleCnt="4">
        <dgm:presLayoutVars>
          <dgm:bulletEnabled val="1"/>
        </dgm:presLayoutVars>
      </dgm:prSet>
      <dgm:spPr/>
      <dgm:t>
        <a:bodyPr/>
        <a:lstStyle/>
        <a:p>
          <a:endParaRPr lang="en-US"/>
        </a:p>
      </dgm:t>
    </dgm:pt>
    <dgm:pt modelId="{E366534A-34C3-439F-8BC0-AA58DF5D19B3}" type="pres">
      <dgm:prSet presAssocID="{1072902D-D63C-4F41-9E35-8F3E49D11CA8}" presName="accent_4" presStyleCnt="0"/>
      <dgm:spPr/>
    </dgm:pt>
    <dgm:pt modelId="{712D4282-2BD8-4386-A953-0D5DEF83C5FB}" type="pres">
      <dgm:prSet presAssocID="{1072902D-D63C-4F41-9E35-8F3E49D11CA8}" presName="accentRepeatNode" presStyleLbl="solidFgAcc1" presStyleIdx="3" presStyleCnt="4"/>
      <dgm:spPr>
        <a:blipFill dpi="0" rotWithShape="0">
          <a:blip xmlns:r="http://schemas.openxmlformats.org/officeDocument/2006/relationships" r:embed="rId7" cstate="screen">
            <a:extLst>
              <a:ext uri="{BEBA8EAE-BF5A-486C-A8C5-ECC9F3942E4B}">
                <a14:imgProps xmlns="" xmlns:a14="http://schemas.microsoft.com/office/drawing/2010/main">
                  <a14:imgLayer r:embed="rId8">
                    <a14:imgEffect>
                      <a14:brightnessContrast bright="20000"/>
                    </a14:imgEffect>
                  </a14:imgLayer>
                </a14:imgProps>
              </a:ext>
              <a:ext uri="{28A0092B-C50C-407E-A947-70E740481C1C}">
                <a14:useLocalDpi xmlns="" xmlns:a14="http://schemas.microsoft.com/office/drawing/2010/main"/>
              </a:ext>
            </a:extLst>
          </a:blip>
          <a:srcRect/>
          <a:stretch>
            <a:fillRect/>
          </a:stretch>
        </a:blipFill>
      </dgm:spPr>
      <dgm:t>
        <a:bodyPr/>
        <a:lstStyle/>
        <a:p>
          <a:endParaRPr lang="en-US"/>
        </a:p>
      </dgm:t>
    </dgm:pt>
  </dgm:ptLst>
  <dgm:cxnLst>
    <dgm:cxn modelId="{8794C01D-557A-44F9-BAC8-CC6391D63104}" srcId="{E2D398C5-C49F-4EED-8EE1-1E38E86E8136}" destId="{22D28AFE-C88F-4EF5-91BD-4FE19DCE6186}" srcOrd="2" destOrd="0" parTransId="{760B17AD-4C11-464B-9E5B-7F3EAF6650C9}" sibTransId="{C5E239BC-44A0-402E-8B66-20212BE099AA}"/>
    <dgm:cxn modelId="{4957067D-3D49-479B-93EA-0B21E184F0E5}" type="presOf" srcId="{1072902D-D63C-4F41-9E35-8F3E49D11CA8}" destId="{61CD2EED-A44A-4DDF-9086-A5731A8F7D1F}" srcOrd="0" destOrd="0" presId="urn:microsoft.com/office/officeart/2008/layout/VerticalCurvedList"/>
    <dgm:cxn modelId="{AC4B1D5B-85D0-4943-9EE3-71D9C722AB3E}" type="presOf" srcId="{42712486-8890-4626-9A1B-0F4530920489}" destId="{83D3514D-309E-43DE-940E-9A1576539D8F}" srcOrd="0" destOrd="0" presId="urn:microsoft.com/office/officeart/2008/layout/VerticalCurvedList"/>
    <dgm:cxn modelId="{1579C8DC-5870-4E1E-A079-DDD00350AB8A}" type="presOf" srcId="{51D76A29-E0E3-42EF-B76D-D9791E0D1FEE}" destId="{8E3458D6-BD90-4091-AD51-255D9C489099}" srcOrd="0" destOrd="0" presId="urn:microsoft.com/office/officeart/2008/layout/VerticalCurvedList"/>
    <dgm:cxn modelId="{AFE5D308-9BAB-45FD-8BF1-04F88519916D}" type="presOf" srcId="{22D28AFE-C88F-4EF5-91BD-4FE19DCE6186}" destId="{AC77DD6A-F1A4-498D-A3ED-BC93377FD1F9}" srcOrd="0" destOrd="0" presId="urn:microsoft.com/office/officeart/2008/layout/VerticalCurvedList"/>
    <dgm:cxn modelId="{8628573C-32F5-479A-A9ED-FFE650D0B8C2}" type="presOf" srcId="{E2D398C5-C49F-4EED-8EE1-1E38E86E8136}" destId="{CD5B9927-D8EE-4FE1-B407-B6138813B49F}" srcOrd="0" destOrd="0" presId="urn:microsoft.com/office/officeart/2008/layout/VerticalCurvedList"/>
    <dgm:cxn modelId="{D23064DD-B48F-4A84-A37A-1CC7D4837181}" srcId="{E2D398C5-C49F-4EED-8EE1-1E38E86E8136}" destId="{42712486-8890-4626-9A1B-0F4530920489}" srcOrd="0" destOrd="0" parTransId="{2F563447-146E-4D4E-B0EE-A507DD571115}" sibTransId="{2B2E7B70-23C6-45D9-A7C7-14C42C7BC1C5}"/>
    <dgm:cxn modelId="{BC9F10C7-CD99-4C93-8659-EC1F6E3892C9}" srcId="{E2D398C5-C49F-4EED-8EE1-1E38E86E8136}" destId="{51D76A29-E0E3-42EF-B76D-D9791E0D1FEE}" srcOrd="1" destOrd="0" parTransId="{ED763A16-8F3C-4ABA-90E6-5331C344A3D3}" sibTransId="{296216DC-0697-4EBF-B80C-5506ED494FFE}"/>
    <dgm:cxn modelId="{6BF9671E-7D39-40A0-B13D-1B74751CA3B6}" type="presOf" srcId="{2B2E7B70-23C6-45D9-A7C7-14C42C7BC1C5}" destId="{21286048-CA9D-49DB-9C34-8C7D8AB95FAA}" srcOrd="0" destOrd="0" presId="urn:microsoft.com/office/officeart/2008/layout/VerticalCurvedList"/>
    <dgm:cxn modelId="{4482EDBB-D476-4FDE-8A77-0533F7FA3F60}" srcId="{E2D398C5-C49F-4EED-8EE1-1E38E86E8136}" destId="{1072902D-D63C-4F41-9E35-8F3E49D11CA8}" srcOrd="3" destOrd="0" parTransId="{9436AEEF-2E65-4DAB-8BA4-0579E01C3798}" sibTransId="{24A9785F-BBFF-458A-B17A-AE49DA60DA90}"/>
    <dgm:cxn modelId="{9B50828B-24E9-47E4-8CCD-6E7B401B32C0}" type="presParOf" srcId="{CD5B9927-D8EE-4FE1-B407-B6138813B49F}" destId="{6DCA33EC-8978-4E39-8395-7B2340120E20}" srcOrd="0" destOrd="0" presId="urn:microsoft.com/office/officeart/2008/layout/VerticalCurvedList"/>
    <dgm:cxn modelId="{971F1515-D243-4A81-A9D2-70395A486556}" type="presParOf" srcId="{6DCA33EC-8978-4E39-8395-7B2340120E20}" destId="{B7CE0B84-1A17-4CFE-9A24-29463047D965}" srcOrd="0" destOrd="0" presId="urn:microsoft.com/office/officeart/2008/layout/VerticalCurvedList"/>
    <dgm:cxn modelId="{7788EEFF-EC4A-4623-A62E-2606571AF966}" type="presParOf" srcId="{B7CE0B84-1A17-4CFE-9A24-29463047D965}" destId="{524FE40F-FF17-41FD-8707-68AB73139A09}" srcOrd="0" destOrd="0" presId="urn:microsoft.com/office/officeart/2008/layout/VerticalCurvedList"/>
    <dgm:cxn modelId="{551C47C6-4CD7-4CD6-8C97-71E1A1145811}" type="presParOf" srcId="{B7CE0B84-1A17-4CFE-9A24-29463047D965}" destId="{21286048-CA9D-49DB-9C34-8C7D8AB95FAA}" srcOrd="1" destOrd="0" presId="urn:microsoft.com/office/officeart/2008/layout/VerticalCurvedList"/>
    <dgm:cxn modelId="{D192C0D2-F057-4BDC-8A2E-98541DA882BA}" type="presParOf" srcId="{B7CE0B84-1A17-4CFE-9A24-29463047D965}" destId="{8B842C18-AE08-4EA6-BD8B-C48A1204C752}" srcOrd="2" destOrd="0" presId="urn:microsoft.com/office/officeart/2008/layout/VerticalCurvedList"/>
    <dgm:cxn modelId="{7E6F99E5-CF80-4992-A6FF-AFCFB5F647F8}" type="presParOf" srcId="{B7CE0B84-1A17-4CFE-9A24-29463047D965}" destId="{9A7C8AC8-EFF3-46E8-9E39-FF39CA32E5C7}" srcOrd="3" destOrd="0" presId="urn:microsoft.com/office/officeart/2008/layout/VerticalCurvedList"/>
    <dgm:cxn modelId="{42DF157B-E985-40E5-9B85-203723985ED4}" type="presParOf" srcId="{6DCA33EC-8978-4E39-8395-7B2340120E20}" destId="{83D3514D-309E-43DE-940E-9A1576539D8F}" srcOrd="1" destOrd="0" presId="urn:microsoft.com/office/officeart/2008/layout/VerticalCurvedList"/>
    <dgm:cxn modelId="{C1331B2D-4E7B-42F4-B765-B9538AB1E850}" type="presParOf" srcId="{6DCA33EC-8978-4E39-8395-7B2340120E20}" destId="{C284446F-514B-41C8-818B-222FB6FC83C9}" srcOrd="2" destOrd="0" presId="urn:microsoft.com/office/officeart/2008/layout/VerticalCurvedList"/>
    <dgm:cxn modelId="{90D4A5CE-0D11-46D5-AE0B-D3A838660DA0}" type="presParOf" srcId="{C284446F-514B-41C8-818B-222FB6FC83C9}" destId="{14784EC8-F47A-4753-80EB-80F378115A9C}" srcOrd="0" destOrd="0" presId="urn:microsoft.com/office/officeart/2008/layout/VerticalCurvedList"/>
    <dgm:cxn modelId="{521E8BCE-D55D-4CCE-91D6-0BF7E5D066A4}" type="presParOf" srcId="{6DCA33EC-8978-4E39-8395-7B2340120E20}" destId="{8E3458D6-BD90-4091-AD51-255D9C489099}" srcOrd="3" destOrd="0" presId="urn:microsoft.com/office/officeart/2008/layout/VerticalCurvedList"/>
    <dgm:cxn modelId="{2862EE3F-A22A-43F5-AD1D-7F5FB22E8AA4}" type="presParOf" srcId="{6DCA33EC-8978-4E39-8395-7B2340120E20}" destId="{6D263922-C9E6-42B2-9F7C-594A9C18971F}" srcOrd="4" destOrd="0" presId="urn:microsoft.com/office/officeart/2008/layout/VerticalCurvedList"/>
    <dgm:cxn modelId="{4551BEF4-15A2-4502-9421-3F372A224F29}" type="presParOf" srcId="{6D263922-C9E6-42B2-9F7C-594A9C18971F}" destId="{AA2163F4-3A35-4103-8123-B7DCE745C764}" srcOrd="0" destOrd="0" presId="urn:microsoft.com/office/officeart/2008/layout/VerticalCurvedList"/>
    <dgm:cxn modelId="{CCBEB3A0-C77F-4781-9F11-C79A39FA0A36}" type="presParOf" srcId="{6DCA33EC-8978-4E39-8395-7B2340120E20}" destId="{AC77DD6A-F1A4-498D-A3ED-BC93377FD1F9}" srcOrd="5" destOrd="0" presId="urn:microsoft.com/office/officeart/2008/layout/VerticalCurvedList"/>
    <dgm:cxn modelId="{DFBD6F74-5114-4A8B-930A-9813540C8846}" type="presParOf" srcId="{6DCA33EC-8978-4E39-8395-7B2340120E20}" destId="{A0BF2489-1B33-440D-85B9-B19F2E1E75CC}" srcOrd="6" destOrd="0" presId="urn:microsoft.com/office/officeart/2008/layout/VerticalCurvedList"/>
    <dgm:cxn modelId="{4530F9A1-D00F-4F2F-BF66-9997E184B42A}" type="presParOf" srcId="{A0BF2489-1B33-440D-85B9-B19F2E1E75CC}" destId="{7BBC4D0F-6CFC-4FD5-9BAE-EE4ADBBC346D}" srcOrd="0" destOrd="0" presId="urn:microsoft.com/office/officeart/2008/layout/VerticalCurvedList"/>
    <dgm:cxn modelId="{8773C2E7-0E77-475B-9B75-40FD99DFAF43}" type="presParOf" srcId="{6DCA33EC-8978-4E39-8395-7B2340120E20}" destId="{61CD2EED-A44A-4DDF-9086-A5731A8F7D1F}" srcOrd="7" destOrd="0" presId="urn:microsoft.com/office/officeart/2008/layout/VerticalCurvedList"/>
    <dgm:cxn modelId="{B5350862-40A6-49AF-BEA9-6D14ECBDE173}" type="presParOf" srcId="{6DCA33EC-8978-4E39-8395-7B2340120E20}" destId="{E366534A-34C3-439F-8BC0-AA58DF5D19B3}" srcOrd="8" destOrd="0" presId="urn:microsoft.com/office/officeart/2008/layout/VerticalCurvedList"/>
    <dgm:cxn modelId="{66CF3E5C-8070-414F-BBA1-A4526876BB7D}" type="presParOf" srcId="{E366534A-34C3-439F-8BC0-AA58DF5D19B3}"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286048-CA9D-49DB-9C34-8C7D8AB95FAA}">
      <dsp:nvSpPr>
        <dsp:cNvPr id="0" name=""/>
        <dsp:cNvSpPr/>
      </dsp:nvSpPr>
      <dsp:spPr>
        <a:xfrm>
          <a:off x="-5801294" y="-887897"/>
          <a:ext cx="6906596" cy="6906596"/>
        </a:xfrm>
        <a:prstGeom prst="blockArc">
          <a:avLst>
            <a:gd name="adj1" fmla="val 18900000"/>
            <a:gd name="adj2" fmla="val 2700000"/>
            <a:gd name="adj3" fmla="val 31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578550" y="394455"/>
          <a:ext cx="7477415" cy="789322"/>
        </a:xfrm>
        <a:prstGeom prst="rect">
          <a:avLst/>
        </a:prstGeom>
        <a:solidFill>
          <a:schemeClr val="accent3">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0000"/>
              </a:solidFill>
              <a:latin typeface="+mn-lt"/>
            </a:rPr>
            <a:t>SERVIR: </a:t>
          </a:r>
          <a:r>
            <a:rPr lang="en-US" sz="1800" kern="1200" dirty="0" smtClean="0">
              <a:solidFill>
                <a:srgbClr val="000000"/>
              </a:solidFill>
              <a:latin typeface="+mn-lt"/>
            </a:rPr>
            <a:t>Building international capacity with hubs in East Africa, Hindu Kush-Himalaya, Mesoamerica, Southeast Asia</a:t>
          </a:r>
          <a:endParaRPr lang="en-US" sz="1800" kern="1200" dirty="0">
            <a:latin typeface="+mn-lt"/>
          </a:endParaRPr>
        </a:p>
      </dsp:txBody>
      <dsp:txXfrm>
        <a:off x="578550" y="394455"/>
        <a:ext cx="7477415" cy="789322"/>
      </dsp:txXfrm>
    </dsp:sp>
    <dsp:sp modelId="{14784EC8-F47A-4753-80EB-80F378115A9C}">
      <dsp:nvSpPr>
        <dsp:cNvPr id="0" name=""/>
        <dsp:cNvSpPr/>
      </dsp:nvSpPr>
      <dsp:spPr>
        <a:xfrm>
          <a:off x="85223" y="295790"/>
          <a:ext cx="986653" cy="986653"/>
        </a:xfrm>
        <a:prstGeom prst="ellipse">
          <a:avLst/>
        </a:prstGeom>
        <a:blipFill dpi="0" rotWithShape="0">
          <a:blip xmlns:r="http://schemas.openxmlformats.org/officeDocument/2006/relationships" r:embed="rId1" cstate="screen">
            <a:extLst>
              <a:ext uri="{BEBA8EAE-BF5A-486C-A8C5-ECC9F3942E4B}">
                <a14:imgProps xmlns="" xmlns:a14="http://schemas.microsoft.com/office/drawing/2010/main">
                  <a14:imgLayer r:embed="rId2">
                    <a14:imgEffect>
                      <a14:brightnessContrast bright="40000" contrast="-20000"/>
                    </a14:imgEffect>
                  </a14:imgLayer>
                </a14:imgProps>
              </a:ext>
              <a:ext uri="{28A0092B-C50C-407E-A947-70E740481C1C}">
                <a14:useLocalDpi xmlns="" xmlns:a14="http://schemas.microsoft.com/office/drawing/2010/main"/>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458D6-BD90-4091-AD51-255D9C489099}">
      <dsp:nvSpPr>
        <dsp:cNvPr id="0" name=""/>
        <dsp:cNvSpPr/>
      </dsp:nvSpPr>
      <dsp:spPr>
        <a:xfrm>
          <a:off x="1031086" y="1578644"/>
          <a:ext cx="7024878" cy="789322"/>
        </a:xfrm>
        <a:prstGeom prst="rect">
          <a:avLst/>
        </a:prstGeom>
        <a:solidFill>
          <a:srgbClr val="D3EA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0000"/>
              </a:solidFill>
              <a:latin typeface="+mn-lt"/>
            </a:rPr>
            <a:t>Gulf of Mexico Initiative, GOMI: </a:t>
          </a:r>
          <a:r>
            <a:rPr lang="en-US" sz="1800" kern="1200" dirty="0" smtClean="0">
              <a:solidFill>
                <a:srgbClr val="000000"/>
              </a:solidFill>
              <a:latin typeface="+mn-lt"/>
            </a:rPr>
            <a:t>Building the Gulf coast region’s capacity to meet local needs</a:t>
          </a:r>
          <a:endParaRPr lang="en-US" sz="1800" kern="1200" dirty="0">
            <a:latin typeface="+mn-lt"/>
          </a:endParaRPr>
        </a:p>
      </dsp:txBody>
      <dsp:txXfrm>
        <a:off x="1031086" y="1578644"/>
        <a:ext cx="7024878" cy="789322"/>
      </dsp:txXfrm>
    </dsp:sp>
    <dsp:sp modelId="{AA2163F4-3A35-4103-8123-B7DCE745C764}">
      <dsp:nvSpPr>
        <dsp:cNvPr id="0" name=""/>
        <dsp:cNvSpPr/>
      </dsp:nvSpPr>
      <dsp:spPr>
        <a:xfrm>
          <a:off x="537760" y="1479979"/>
          <a:ext cx="986653" cy="986653"/>
        </a:xfrm>
        <a:prstGeom prst="ellipse">
          <a:avLst/>
        </a:prstGeom>
        <a:blipFill dpi="0" rotWithShape="0">
          <a:blip xmlns:r="http://schemas.openxmlformats.org/officeDocument/2006/relationships" r:embed="rId3" cstate="screen">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7DD6A-F1A4-498D-A3ED-BC93377FD1F9}">
      <dsp:nvSpPr>
        <dsp:cNvPr id="0" name=""/>
        <dsp:cNvSpPr/>
      </dsp:nvSpPr>
      <dsp:spPr>
        <a:xfrm>
          <a:off x="1031086" y="2762833"/>
          <a:ext cx="7024878" cy="789322"/>
        </a:xfrm>
        <a:prstGeom prst="rect">
          <a:avLst/>
        </a:prstGeom>
        <a:solidFill>
          <a:srgbClr val="D3EA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0000"/>
              </a:solidFill>
              <a:latin typeface="+mn-lt"/>
            </a:rPr>
            <a:t>Applied Remote </a:t>
          </a:r>
          <a:r>
            <a:rPr lang="en-US" sz="1800" b="1" kern="1200" dirty="0" err="1" smtClean="0">
              <a:solidFill>
                <a:srgbClr val="000000"/>
              </a:solidFill>
              <a:latin typeface="+mn-lt"/>
            </a:rPr>
            <a:t>SEnsing</a:t>
          </a:r>
          <a:r>
            <a:rPr lang="en-US" sz="1800" b="1" kern="1200" dirty="0" smtClean="0">
              <a:solidFill>
                <a:srgbClr val="000000"/>
              </a:solidFill>
              <a:latin typeface="+mn-lt"/>
            </a:rPr>
            <a:t> Training, ARSET: </a:t>
          </a:r>
          <a:r>
            <a:rPr lang="en-US" sz="1800" kern="1200" dirty="0" smtClean="0">
              <a:solidFill>
                <a:srgbClr val="000000"/>
              </a:solidFill>
              <a:latin typeface="+mn-lt"/>
            </a:rPr>
            <a:t>Online and hands on basic/advanced training to build skills</a:t>
          </a:r>
          <a:endParaRPr lang="en-US" sz="1800" kern="1200" dirty="0">
            <a:latin typeface="+mn-lt"/>
          </a:endParaRPr>
        </a:p>
      </dsp:txBody>
      <dsp:txXfrm>
        <a:off x="1031086" y="2762833"/>
        <a:ext cx="7024878" cy="789322"/>
      </dsp:txXfrm>
    </dsp:sp>
    <dsp:sp modelId="{7BBC4D0F-6CFC-4FD5-9BAE-EE4ADBBC346D}">
      <dsp:nvSpPr>
        <dsp:cNvPr id="0" name=""/>
        <dsp:cNvSpPr/>
      </dsp:nvSpPr>
      <dsp:spPr>
        <a:xfrm>
          <a:off x="537760" y="2664168"/>
          <a:ext cx="986653" cy="986653"/>
        </a:xfrm>
        <a:prstGeom prst="ellipse">
          <a:avLst/>
        </a:prstGeom>
        <a:blipFill dpi="0" rotWithShape="0">
          <a:blip xmlns:r="http://schemas.openxmlformats.org/officeDocument/2006/relationships" r:embed="rId5" cstate="screen">
            <a:extLst>
              <a:ext uri="{BEBA8EAE-BF5A-486C-A8C5-ECC9F3942E4B}">
                <a14:imgProps xmlns="" xmlns:a14="http://schemas.microsoft.com/office/drawing/2010/main">
                  <a14:imgLayer r:embed="rId6">
                    <a14:imgEffect>
                      <a14:brightnessContrast bright="40000"/>
                    </a14:imgEffect>
                  </a14:imgLayer>
                </a14:imgProps>
              </a:ext>
              <a:ext uri="{28A0092B-C50C-407E-A947-70E740481C1C}">
                <a14:useLocalDpi xmlns="" xmlns:a14="http://schemas.microsoft.com/office/drawing/2010/main"/>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D2EED-A44A-4DDF-9086-A5731A8F7D1F}">
      <dsp:nvSpPr>
        <dsp:cNvPr id="0" name=""/>
        <dsp:cNvSpPr/>
      </dsp:nvSpPr>
      <dsp:spPr>
        <a:xfrm>
          <a:off x="578550" y="3947022"/>
          <a:ext cx="7477415" cy="789322"/>
        </a:xfrm>
        <a:prstGeom prst="rect">
          <a:avLst/>
        </a:prstGeom>
        <a:solidFill>
          <a:srgbClr val="D3EAF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rgbClr val="000000"/>
              </a:solidFill>
              <a:latin typeface="+mn-lt"/>
            </a:rPr>
            <a:t>DEVELOP: </a:t>
          </a:r>
          <a:r>
            <a:rPr lang="en-US" sz="1800" kern="1200" dirty="0" smtClean="0">
              <a:solidFill>
                <a:srgbClr val="000000"/>
              </a:solidFill>
              <a:latin typeface="+mn-lt"/>
            </a:rPr>
            <a:t>Dual workforce/local government capacity building using collaborative feasibility projects, internships</a:t>
          </a:r>
          <a:endParaRPr lang="en-US" sz="1800" kern="1200" dirty="0">
            <a:latin typeface="+mn-lt"/>
          </a:endParaRPr>
        </a:p>
      </dsp:txBody>
      <dsp:txXfrm>
        <a:off x="578550" y="3947022"/>
        <a:ext cx="7477415" cy="789322"/>
      </dsp:txXfrm>
    </dsp:sp>
    <dsp:sp modelId="{712D4282-2BD8-4386-A953-0D5DEF83C5FB}">
      <dsp:nvSpPr>
        <dsp:cNvPr id="0" name=""/>
        <dsp:cNvSpPr/>
      </dsp:nvSpPr>
      <dsp:spPr>
        <a:xfrm>
          <a:off x="85223" y="3848357"/>
          <a:ext cx="986653" cy="986653"/>
        </a:xfrm>
        <a:prstGeom prst="ellipse">
          <a:avLst/>
        </a:prstGeom>
        <a:blipFill dpi="0" rotWithShape="0">
          <a:blip xmlns:r="http://schemas.openxmlformats.org/officeDocument/2006/relationships" r:embed="rId7" cstate="screen">
            <a:extLst>
              <a:ext uri="{BEBA8EAE-BF5A-486C-A8C5-ECC9F3942E4B}">
                <a14:imgProps xmlns="" xmlns:a14="http://schemas.microsoft.com/office/drawing/2010/main">
                  <a14:imgLayer r:embed="rId8">
                    <a14:imgEffect>
                      <a14:brightnessContrast bright="20000"/>
                    </a14:imgEffect>
                  </a14:imgLayer>
                </a14:imgProps>
              </a:ext>
              <a:ext uri="{28A0092B-C50C-407E-A947-70E740481C1C}">
                <a14:useLocalDpi xmlns="" xmlns:a14="http://schemas.microsoft.com/office/drawing/2010/main"/>
              </a:ext>
            </a:extLst>
          </a:blip>
          <a:srcRect/>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15EC2-26B5-4873-8F6C-BE0F5CA88D88}" type="datetimeFigureOut">
              <a:rPr lang="en-US" smtClean="0"/>
              <a:pPr/>
              <a:t>22/04/2015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DB4C8-6DEE-49A7-8D55-624C6848180C}" type="slidenum">
              <a:rPr lang="en-US" smtClean="0"/>
              <a:pPr/>
              <a:t>‹#›</a:t>
            </a:fld>
            <a:endParaRPr lang="en-US"/>
          </a:p>
        </p:txBody>
      </p:sp>
    </p:spTree>
    <p:extLst>
      <p:ext uri="{BB962C8B-B14F-4D97-AF65-F5344CB8AC3E}">
        <p14:creationId xmlns="" xmlns:p14="http://schemas.microsoft.com/office/powerpoint/2010/main" val="125266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6314E-ED7F-43F0-BB1E-0EFB9A503840}"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37228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defTabSz="850853">
              <a:spcBef>
                <a:spcPct val="0"/>
              </a:spcBef>
            </a:pPr>
            <a:endParaRPr lang="en-US" sz="900" dirty="0">
              <a:latin typeface="Helvetica" charset="0"/>
            </a:endParaRPr>
          </a:p>
          <a:p>
            <a:pPr defTabSz="850853">
              <a:spcBef>
                <a:spcPct val="0"/>
              </a:spcBef>
            </a:pPr>
            <a:endParaRPr lang="en-US" sz="900" dirty="0"/>
          </a:p>
          <a:p>
            <a:pPr defTabSz="850853">
              <a:spcBef>
                <a:spcPct val="0"/>
              </a:spcBef>
            </a:pPr>
            <a:endParaRPr lang="en-US" sz="900" dirty="0">
              <a:latin typeface="Helvetica" charset="0"/>
            </a:endParaRPr>
          </a:p>
          <a:p>
            <a:pPr defTabSz="850853">
              <a:spcBef>
                <a:spcPct val="0"/>
              </a:spcBef>
            </a:pPr>
            <a:endParaRPr lang="en-US" sz="900" dirty="0">
              <a:solidFill>
                <a:srgbClr val="000000"/>
              </a:solidFill>
            </a:endParaRPr>
          </a:p>
          <a:p>
            <a:pPr defTabSz="850853">
              <a:spcBef>
                <a:spcPct val="0"/>
              </a:spcBef>
            </a:pPr>
            <a:endParaRPr lang="en-US" sz="900" dirty="0">
              <a:latin typeface="Helvetica" charset="0"/>
            </a:endParaRPr>
          </a:p>
        </p:txBody>
      </p:sp>
      <p:sp>
        <p:nvSpPr>
          <p:cNvPr id="21507"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 xmlns:p14="http://schemas.microsoft.com/office/powerpoint/2010/main" val="373707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defTabSz="853682" fontAlgn="base">
              <a:lnSpc>
                <a:spcPct val="90000"/>
              </a:lnSpc>
              <a:spcBef>
                <a:spcPct val="0"/>
              </a:spcBef>
              <a:spcAft>
                <a:spcPct val="0"/>
              </a:spcAft>
              <a:defRPr/>
            </a:pPr>
            <a:r>
              <a:rPr lang="en-US" baseline="0" dirty="0" smtClean="0">
                <a:ea typeface="ＭＳ Ｐゴシック" pitchFamily="34" charset="-128"/>
              </a:rPr>
              <a:t>Learning how to use NASA data for applications and/or decision-support is a multi step process. Most end-users have a technical background, but not a remote sensing background, we therefore require a basic online or in person course, that teaches remote sensing basics, before students can move into hands on and/or advanced courses. We recently also began advanced online courses, based on end-users requests. In the next slide, I will talk more about the online courses.</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34819"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lIns="91435" tIns="45718" rIns="91435" bIns="45718"/>
          <a:lstStyle/>
          <a:p>
            <a:fld id="{28BA8FAE-CBF9-41B0-B59E-2FCFAB4CD83C}" type="slidenum">
              <a:rPr lang="en-US">
                <a:solidFill>
                  <a:srgbClr val="000000"/>
                </a:solidFill>
              </a:rPr>
              <a:pPr/>
              <a:t>3</a:t>
            </a:fld>
            <a:endParaRPr lang="en-US" dirty="0">
              <a:solidFill>
                <a:srgbClr val="000000"/>
              </a:solidFill>
            </a:endParaRPr>
          </a:p>
        </p:txBody>
      </p:sp>
    </p:spTree>
    <p:extLst>
      <p:ext uri="{BB962C8B-B14F-4D97-AF65-F5344CB8AC3E}">
        <p14:creationId xmlns="" xmlns:p14="http://schemas.microsoft.com/office/powerpoint/2010/main" val="93860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charset="0"/>
                <a:ea typeface="ＭＳ Ｐゴシック" charset="0"/>
                <a:cs typeface="ＭＳ Ｐゴシック" charset="0"/>
              </a:defRPr>
            </a:lvl1pPr>
            <a:lvl2pPr marL="742909" indent="-285734" eaLnBrk="0" hangingPunct="0">
              <a:defRPr sz="8600">
                <a:solidFill>
                  <a:schemeClr val="tx1"/>
                </a:solidFill>
                <a:latin typeface="Arial" charset="0"/>
                <a:ea typeface="ＭＳ Ｐゴシック" charset="0"/>
              </a:defRPr>
            </a:lvl2pPr>
            <a:lvl3pPr marL="1142937" indent="-228587" eaLnBrk="0" hangingPunct="0">
              <a:defRPr sz="8600">
                <a:solidFill>
                  <a:schemeClr val="tx1"/>
                </a:solidFill>
                <a:latin typeface="Arial" charset="0"/>
                <a:ea typeface="ＭＳ Ｐゴシック" charset="0"/>
              </a:defRPr>
            </a:lvl3pPr>
            <a:lvl4pPr marL="1600112" indent="-228587" eaLnBrk="0" hangingPunct="0">
              <a:defRPr sz="8600">
                <a:solidFill>
                  <a:schemeClr val="tx1"/>
                </a:solidFill>
                <a:latin typeface="Arial" charset="0"/>
                <a:ea typeface="ＭＳ Ｐゴシック" charset="0"/>
              </a:defRPr>
            </a:lvl4pPr>
            <a:lvl5pPr marL="2057287" indent="-228587" eaLnBrk="0" hangingPunct="0">
              <a:defRPr sz="8600">
                <a:solidFill>
                  <a:schemeClr val="tx1"/>
                </a:solidFill>
                <a:latin typeface="Arial" charset="0"/>
                <a:ea typeface="ＭＳ Ｐゴシック" charset="0"/>
              </a:defRPr>
            </a:lvl5pPr>
            <a:lvl6pPr marL="2514461" indent="-228587" eaLnBrk="0" fontAlgn="base" hangingPunct="0">
              <a:spcBef>
                <a:spcPct val="0"/>
              </a:spcBef>
              <a:spcAft>
                <a:spcPct val="0"/>
              </a:spcAft>
              <a:defRPr sz="8600">
                <a:solidFill>
                  <a:schemeClr val="tx1"/>
                </a:solidFill>
                <a:latin typeface="Arial" charset="0"/>
                <a:ea typeface="ＭＳ Ｐゴシック" charset="0"/>
              </a:defRPr>
            </a:lvl6pPr>
            <a:lvl7pPr marL="2971635" indent="-228587" eaLnBrk="0" fontAlgn="base" hangingPunct="0">
              <a:spcBef>
                <a:spcPct val="0"/>
              </a:spcBef>
              <a:spcAft>
                <a:spcPct val="0"/>
              </a:spcAft>
              <a:defRPr sz="8600">
                <a:solidFill>
                  <a:schemeClr val="tx1"/>
                </a:solidFill>
                <a:latin typeface="Arial" charset="0"/>
                <a:ea typeface="ＭＳ Ｐゴシック" charset="0"/>
              </a:defRPr>
            </a:lvl7pPr>
            <a:lvl8pPr marL="3428810" indent="-228587" eaLnBrk="0" fontAlgn="base" hangingPunct="0">
              <a:spcBef>
                <a:spcPct val="0"/>
              </a:spcBef>
              <a:spcAft>
                <a:spcPct val="0"/>
              </a:spcAft>
              <a:defRPr sz="8600">
                <a:solidFill>
                  <a:schemeClr val="tx1"/>
                </a:solidFill>
                <a:latin typeface="Arial" charset="0"/>
                <a:ea typeface="ＭＳ Ｐゴシック" charset="0"/>
              </a:defRPr>
            </a:lvl8pPr>
            <a:lvl9pPr marL="3885985" indent="-228587"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fld id="{3B2C0667-EFE2-EA4C-AA6E-13EA9FA3818C}" type="slidenum">
              <a:rPr lang="en-US" sz="1200">
                <a:solidFill>
                  <a:srgbClr val="000000"/>
                </a:solidFill>
              </a:rPr>
              <a:pPr eaLnBrk="1" hangingPunct="1"/>
              <a:t>4</a:t>
            </a:fld>
            <a:endParaRPr lang="en-US" sz="1200" dirty="0">
              <a:solidFill>
                <a:srgbClr val="000000"/>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 xmlns:p14="http://schemas.microsoft.com/office/powerpoint/2010/main" val="170597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169805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Tamarisk (</a:t>
            </a:r>
            <a:r>
              <a:rPr lang="en-US" sz="1200" i="1" kern="1200" dirty="0" err="1" smtClean="0">
                <a:solidFill>
                  <a:schemeClr val="tx1"/>
                </a:solidFill>
                <a:latin typeface="+mn-lt"/>
                <a:ea typeface="+mn-ea"/>
                <a:cs typeface="+mn-cs"/>
              </a:rPr>
              <a:t>Tamarix</a:t>
            </a:r>
            <a:r>
              <a:rPr lang="en-US" sz="1200" kern="1200" dirty="0" smtClean="0">
                <a:solidFill>
                  <a:schemeClr val="tx1"/>
                </a:solidFill>
                <a:latin typeface="+mn-lt"/>
                <a:ea typeface="+mn-ea"/>
                <a:cs typeface="+mn-cs"/>
              </a:rPr>
              <a:t> spp.) is a group of invasive terrestrial plant species that displaces native cottonwood and willow in </a:t>
            </a:r>
            <a:r>
              <a:rPr lang="en-US" sz="1200" kern="1200" dirty="0" err="1" smtClean="0">
                <a:solidFill>
                  <a:schemeClr val="tx1"/>
                </a:solidFill>
                <a:latin typeface="+mn-lt"/>
                <a:ea typeface="+mn-ea"/>
                <a:cs typeface="+mn-cs"/>
              </a:rPr>
              <a:t>Topock</a:t>
            </a:r>
            <a:r>
              <a:rPr lang="en-US" sz="1200" kern="1200" dirty="0" smtClean="0">
                <a:solidFill>
                  <a:schemeClr val="tx1"/>
                </a:solidFill>
                <a:latin typeface="+mn-lt"/>
                <a:ea typeface="+mn-ea"/>
                <a:cs typeface="+mn-cs"/>
              </a:rPr>
              <a:t> Marsh, habitats that migratory birds are well-adapted to.</a:t>
            </a:r>
          </a:p>
          <a:p>
            <a:pPr lvl="0"/>
            <a:r>
              <a:rPr lang="en-US" sz="1200" kern="1200" dirty="0" smtClean="0">
                <a:solidFill>
                  <a:schemeClr val="tx1"/>
                </a:solidFill>
                <a:latin typeface="+mn-lt"/>
                <a:ea typeface="+mn-ea"/>
                <a:cs typeface="+mn-cs"/>
              </a:rPr>
              <a:t>Dense tamarisk stands on stream banks accumulate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sediment in their extensive roots, narrowing stream channels and increasing flooding potential.</a:t>
            </a:r>
          </a:p>
          <a:p>
            <a:pPr lvl="0"/>
            <a:r>
              <a:rPr lang="en-US" sz="1200" kern="1200" dirty="0" smtClean="0">
                <a:solidFill>
                  <a:schemeClr val="tx1"/>
                </a:solidFill>
                <a:latin typeface="+mn-lt"/>
                <a:ea typeface="+mn-ea"/>
                <a:cs typeface="+mn-cs"/>
              </a:rPr>
              <a:t>Water and nutrient depletion, coupled with habitat degradation make tamarisk a threat to native fish species such as the humpback chub (</a:t>
            </a:r>
            <a:r>
              <a:rPr lang="en-US" sz="1200" i="1" kern="1200" dirty="0" smtClean="0">
                <a:solidFill>
                  <a:schemeClr val="tx1"/>
                </a:solidFill>
                <a:latin typeface="+mn-lt"/>
                <a:ea typeface="+mn-ea"/>
                <a:cs typeface="+mn-cs"/>
              </a:rPr>
              <a:t>Gila </a:t>
            </a:r>
            <a:r>
              <a:rPr lang="en-US" sz="1200" i="1" kern="1200" dirty="0" err="1" smtClean="0">
                <a:solidFill>
                  <a:schemeClr val="tx1"/>
                </a:solidFill>
                <a:latin typeface="+mn-lt"/>
                <a:ea typeface="+mn-ea"/>
                <a:cs typeface="+mn-cs"/>
              </a:rPr>
              <a:t>cypha</a:t>
            </a:r>
            <a:r>
              <a:rPr lang="en-US" sz="1200" kern="1200" dirty="0" smtClean="0">
                <a:solidFill>
                  <a:schemeClr val="tx1"/>
                </a:solidFill>
                <a:latin typeface="+mn-lt"/>
                <a:ea typeface="+mn-ea"/>
                <a:cs typeface="+mn-cs"/>
              </a:rPr>
              <a:t>). Tamarisk may also increase fire frequency and intensity, as it accumulates significant leaf litter particularly when growing in monoculture stands.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study mapped tamarisk cover in and around </a:t>
            </a:r>
            <a:r>
              <a:rPr lang="en-US" sz="1200" kern="1200" dirty="0" err="1" smtClean="0">
                <a:solidFill>
                  <a:schemeClr val="tx1"/>
                </a:solidFill>
                <a:latin typeface="+mn-lt"/>
                <a:ea typeface="+mn-ea"/>
                <a:cs typeface="+mn-cs"/>
              </a:rPr>
              <a:t>Topock</a:t>
            </a:r>
            <a:r>
              <a:rPr lang="en-US" sz="1200" kern="1200" dirty="0" smtClean="0">
                <a:solidFill>
                  <a:schemeClr val="tx1"/>
                </a:solidFill>
                <a:latin typeface="+mn-lt"/>
                <a:ea typeface="+mn-ea"/>
                <a:cs typeface="+mn-cs"/>
              </a:rPr>
              <a:t> Marsh using field observations, Landsat 8, and species distribution models.  Results indicate that nearly half of the study area is currently invaded by tamarisk. These results will be refined during the Spring 2015 DEVELOP term, and will serve as an important component of the decision support system being developed for Havasu NWR managers. This analysis will be enhanced through the use of additional occurrence points collected at the study site. Furthermore, unmanned aerial system data collected by our partners at USGS will be integrated with the Landsat 8 scenes to further refine the models. This may assist in distinguishing native mesquite or additional vegetation types present on the landscape. </a:t>
            </a:r>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46242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Departments: Antioquia, Atlántico, Bolívar, Chocó, Córdoba, and Sucre</a:t>
            </a:r>
          </a:p>
          <a:p>
            <a:endParaRPr lang="en-US" baseline="0" dirty="0" smtClean="0"/>
          </a:p>
          <a:p>
            <a:endParaRPr lang="en-US" baseline="0" dirty="0" smtClean="0"/>
          </a:p>
          <a:p>
            <a:r>
              <a:rPr lang="en-US" baseline="0" dirty="0" smtClean="0"/>
              <a:t>Advisors: John </a:t>
            </a:r>
            <a:r>
              <a:rPr lang="en-US" baseline="0" dirty="0" err="1" smtClean="0"/>
              <a:t>Schnase</a:t>
            </a:r>
            <a:r>
              <a:rPr lang="en-US" baseline="0" dirty="0" smtClean="0"/>
              <a:t>, Mark Carroll, &amp; Keith Weber</a:t>
            </a:r>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46242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Partner- We have partnered with the USDA ARS</a:t>
            </a:r>
            <a:r>
              <a:rPr lang="en-US" baseline="0" dirty="0" smtClean="0"/>
              <a:t> and with the US Forest Service on various projects in the past. For example, the Great Plains drought project and the US plant hardiness zone project both partnered with the USDA ARS, and a Sierra Nevada project is partnered with the Forest Service.</a:t>
            </a:r>
          </a:p>
          <a:p>
            <a:endParaRPr lang="en-US" baseline="0" dirty="0" smtClean="0"/>
          </a:p>
          <a:p>
            <a:r>
              <a:rPr lang="en-US" baseline="0" dirty="0" smtClean="0"/>
              <a:t>Hosting a Node- We currently have nodes at the USGS NCCSC, where Jeff Morisette is the host and one of the main science advisors and at NOAA’s National Climatic Data Center in Asheville, NC. This summer our newest node will open at the BLM/Idaho State University under the guidance of Keith Weber.</a:t>
            </a:r>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46242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60949E-C72E-154E-90CA-53F3D216FE5C}" type="datetime1">
              <a:rPr lang="en-US" smtClean="0"/>
              <a:pPr/>
              <a:t>22/04/2015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BBD7F8"/>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1153FF-6C73-D64D-89F6-73F632547C38}" type="slidenum">
              <a:rPr lang="en-US" smtClean="0">
                <a:solidFill>
                  <a:srgbClr val="BBD7F8"/>
                </a:solidFill>
              </a:rPr>
              <a:pPr/>
              <a:t>‹#›</a:t>
            </a:fld>
            <a:endParaRPr lang="en-US">
              <a:solidFill>
                <a:srgbClr val="BBD7F8"/>
              </a:solidFill>
            </a:endParaRPr>
          </a:p>
        </p:txBody>
      </p:sp>
    </p:spTree>
    <p:extLst>
      <p:ext uri="{BB962C8B-B14F-4D97-AF65-F5344CB8AC3E}">
        <p14:creationId xmlns="" xmlns:p14="http://schemas.microsoft.com/office/powerpoint/2010/main" val="153398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98B29-F419-7540-8591-4A258BB88826}" type="datetime1">
              <a:rPr lang="en-US" smtClean="0">
                <a:solidFill>
                  <a:srgbClr val="465466"/>
                </a:solidFill>
              </a:rPr>
              <a:pPr/>
              <a:t>22/04/2015</a:t>
            </a:fld>
            <a:endParaRPr lang="en-US">
              <a:solidFill>
                <a:srgbClr val="465466"/>
              </a:solidFill>
            </a:endParaRPr>
          </a:p>
        </p:txBody>
      </p:sp>
      <p:sp>
        <p:nvSpPr>
          <p:cNvPr id="5" name="Footer Placeholder 4"/>
          <p:cNvSpPr>
            <a:spLocks noGrp="1"/>
          </p:cNvSpPr>
          <p:nvPr>
            <p:ph type="ftr" sz="quarter" idx="11"/>
          </p:nvPr>
        </p:nvSpPr>
        <p:spPr/>
        <p:txBody>
          <a:bodyPr/>
          <a:lstStyle/>
          <a:p>
            <a:endParaRPr lang="en-US">
              <a:solidFill>
                <a:srgbClr val="465466"/>
              </a:solidFill>
            </a:endParaRPr>
          </a:p>
        </p:txBody>
      </p:sp>
      <p:sp>
        <p:nvSpPr>
          <p:cNvPr id="6" name="Slide Number Placeholder 5"/>
          <p:cNvSpPr>
            <a:spLocks noGrp="1"/>
          </p:cNvSpPr>
          <p:nvPr>
            <p:ph type="sldNum" sz="quarter" idx="12"/>
          </p:nvPr>
        </p:nvSpPr>
        <p:spPr/>
        <p:txBody>
          <a:bodyPr/>
          <a:lstStyle/>
          <a:p>
            <a:fld id="{EA1153FF-6C73-D64D-89F6-73F632547C38}" type="slidenum">
              <a:rPr lang="en-US" smtClean="0"/>
              <a:pPr/>
              <a:t>‹#›</a:t>
            </a:fld>
            <a:endParaRPr lang="en-US"/>
          </a:p>
        </p:txBody>
      </p:sp>
    </p:spTree>
    <p:extLst>
      <p:ext uri="{BB962C8B-B14F-4D97-AF65-F5344CB8AC3E}">
        <p14:creationId xmlns="" xmlns:p14="http://schemas.microsoft.com/office/powerpoint/2010/main" val="160825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86D3371-B2F2-3846-B124-00F535374253}" type="datetime1">
              <a:rPr lang="en-US" smtClean="0">
                <a:solidFill>
                  <a:srgbClr val="465466"/>
                </a:solidFill>
              </a:rPr>
              <a:pPr/>
              <a:t>22/04/2015</a:t>
            </a:fld>
            <a:endParaRPr lang="en-US">
              <a:solidFill>
                <a:srgbClr val="46546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6546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A1153FF-6C73-D64D-89F6-73F632547C38}" type="slidenum">
              <a:rPr lang="en-US" smtClean="0"/>
              <a:pPr/>
              <a:t>‹#›</a:t>
            </a:fld>
            <a:endParaRPr lang="en-US"/>
          </a:p>
        </p:txBody>
      </p:sp>
    </p:spTree>
    <p:extLst>
      <p:ext uri="{BB962C8B-B14F-4D97-AF65-F5344CB8AC3E}">
        <p14:creationId xmlns="" xmlns:p14="http://schemas.microsoft.com/office/powerpoint/2010/main" val="193304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4" name="Picture 3" descr="SERVIR_PPT_banner2.jpg"/>
          <p:cNvPicPr>
            <a:picLocks noChangeAspect="1"/>
          </p:cNvPicPr>
          <p:nvPr userDrawn="1"/>
        </p:nvPicPr>
        <p:blipFill>
          <a:blip r:embed="rId2" cstate="print"/>
          <a:stretch>
            <a:fillRect/>
          </a:stretch>
        </p:blipFill>
        <p:spPr>
          <a:xfrm>
            <a:off x="0" y="0"/>
            <a:ext cx="1865376" cy="6858000"/>
          </a:xfrm>
          <a:prstGeom prst="rect">
            <a:avLst/>
          </a:prstGeom>
          <a:effectLst>
            <a:outerShdw blurRad="406400" dir="2700000">
              <a:srgbClr val="000000"/>
            </a:outerShdw>
          </a:effectLst>
        </p:spPr>
      </p:pic>
      <p:sp>
        <p:nvSpPr>
          <p:cNvPr id="2" name="Title 1"/>
          <p:cNvSpPr>
            <a:spLocks noGrp="1"/>
          </p:cNvSpPr>
          <p:nvPr>
            <p:ph type="title"/>
          </p:nvPr>
        </p:nvSpPr>
        <p:spPr>
          <a:xfrm>
            <a:off x="127651" y="105298"/>
            <a:ext cx="1579284" cy="2824162"/>
          </a:xfrm>
        </p:spPr>
        <p:txBody>
          <a:bodyPr anchor="t">
            <a:normAutofit/>
          </a:bodyPr>
          <a:lstStyle>
            <a:lvl1pPr algn="l">
              <a:defRPr sz="2400">
                <a:solidFill>
                  <a:srgbClr val="FFFFFF"/>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2006588" y="6297081"/>
            <a:ext cx="2133600" cy="365125"/>
          </a:xfrm>
        </p:spPr>
        <p:txBody>
          <a:bodyPr/>
          <a:lstStyle/>
          <a:p>
            <a:fld id="{94EFC770-AE6E-D34F-A67C-971CD57B26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3" name="Text Placeholder 11"/>
          <p:cNvSpPr>
            <a:spLocks noGrp="1"/>
          </p:cNvSpPr>
          <p:nvPr>
            <p:ph type="body" sz="quarter" idx="13"/>
          </p:nvPr>
        </p:nvSpPr>
        <p:spPr>
          <a:xfrm>
            <a:off x="2413398" y="453546"/>
            <a:ext cx="6273403" cy="5553115"/>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Global.png"/>
          <p:cNvPicPr>
            <a:picLocks noChangeAspect="1"/>
          </p:cNvPicPr>
          <p:nvPr userDrawn="1"/>
        </p:nvPicPr>
        <p:blipFill rotWithShape="1">
          <a:blip r:embed="rId3" cstate="print"/>
          <a:srcRect r="47074"/>
          <a:stretch/>
        </p:blipFill>
        <p:spPr>
          <a:xfrm>
            <a:off x="6828100" y="6307325"/>
            <a:ext cx="1858701" cy="438189"/>
          </a:xfrm>
          <a:prstGeom prst="rect">
            <a:avLst/>
          </a:prstGeom>
          <a:effectLst/>
        </p:spPr>
      </p:pic>
    </p:spTree>
    <p:extLst>
      <p:ext uri="{BB962C8B-B14F-4D97-AF65-F5344CB8AC3E}">
        <p14:creationId xmlns="" xmlns:p14="http://schemas.microsoft.com/office/powerpoint/2010/main" val="1332489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SERVIR_PPT_background1.jpg"/>
          <p:cNvPicPr>
            <a:picLocks noChangeAspect="1"/>
          </p:cNvPicPr>
          <p:nvPr userDrawn="1"/>
        </p:nvPicPr>
        <p:blipFill>
          <a:blip r:embed="rId2" cstate="print"/>
          <a:stretch>
            <a:fillRect/>
          </a:stretch>
        </p:blipFill>
        <p:spPr>
          <a:xfrm>
            <a:off x="0" y="0"/>
            <a:ext cx="9144001" cy="6858001"/>
          </a:xfrm>
          <a:prstGeom prst="rect">
            <a:avLst/>
          </a:prstGeom>
        </p:spPr>
      </p:pic>
      <p:sp>
        <p:nvSpPr>
          <p:cNvPr id="2" name="Title 1"/>
          <p:cNvSpPr>
            <a:spLocks noGrp="1"/>
          </p:cNvSpPr>
          <p:nvPr userDrawn="1">
            <p:ph type="ctrTitle"/>
          </p:nvPr>
        </p:nvSpPr>
        <p:spPr>
          <a:xfrm>
            <a:off x="501440" y="418288"/>
            <a:ext cx="8062336" cy="2159880"/>
          </a:xfrm>
        </p:spPr>
        <p:txBody>
          <a:bodyPr>
            <a:noAutofit/>
          </a:bodyPr>
          <a:lstStyle>
            <a:lvl1pPr algn="l">
              <a:lnSpc>
                <a:spcPct val="80000"/>
              </a:lnSpc>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559263" y="4483561"/>
            <a:ext cx="8004513" cy="536513"/>
          </a:xfrm>
        </p:spPr>
        <p:txBody>
          <a:bodyPr anchor="b">
            <a:no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userDrawn="1">
            <p:ph type="body" sz="quarter" idx="10"/>
          </p:nvPr>
        </p:nvSpPr>
        <p:spPr>
          <a:xfrm>
            <a:off x="558578" y="5207866"/>
            <a:ext cx="5227153" cy="455613"/>
          </a:xfrm>
        </p:spPr>
        <p:txBody>
          <a:bodyPr anchor="t">
            <a:noAutofit/>
          </a:bodyPr>
          <a:lstStyle>
            <a:lvl1pPr>
              <a:buNone/>
              <a:defRPr sz="1600">
                <a:solidFill>
                  <a:schemeClr val="bg1">
                    <a:lumMod val="75000"/>
                  </a:schemeClr>
                </a:solidFill>
              </a:defRPr>
            </a:lvl1pPr>
            <a:lvl2pPr>
              <a:defRPr sz="1600">
                <a:solidFill>
                  <a:schemeClr val="bg1">
                    <a:lumMod val="75000"/>
                  </a:schemeClr>
                </a:solidFill>
              </a:defRPr>
            </a:lvl2pPr>
            <a:lvl3pPr>
              <a:defRPr sz="16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174272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6" name="Picture 5" descr="SERVIR_PPT_banner1.psd"/>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brightnessContrast bright="-20000"/>
                    </a14:imgEffect>
                  </a14:imgLayer>
                </a14:imgProps>
              </a:ext>
            </a:extLst>
          </a:blip>
          <a:srcRect r="5174"/>
          <a:stretch/>
        </p:blipFill>
        <p:spPr>
          <a:xfrm>
            <a:off x="0" y="0"/>
            <a:ext cx="9144000" cy="981075"/>
          </a:xfrm>
          <a:prstGeom prst="rect">
            <a:avLst/>
          </a:prstGeom>
          <a:effectLst>
            <a:outerShdw blurRad="266700" dir="2700000">
              <a:srgbClr val="000000"/>
            </a:outerShdw>
          </a:effectLst>
        </p:spPr>
      </p:pic>
      <p:sp>
        <p:nvSpPr>
          <p:cNvPr id="12" name="Text Placeholder 11"/>
          <p:cNvSpPr>
            <a:spLocks noGrp="1"/>
          </p:cNvSpPr>
          <p:nvPr>
            <p:ph type="body" sz="quarter" idx="13"/>
          </p:nvPr>
        </p:nvSpPr>
        <p:spPr>
          <a:xfrm>
            <a:off x="457200" y="1354138"/>
            <a:ext cx="8213725" cy="4394200"/>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Global.png"/>
          <p:cNvPicPr>
            <a:picLocks noChangeAspect="1"/>
          </p:cNvPicPr>
          <p:nvPr userDrawn="1"/>
        </p:nvPicPr>
        <p:blipFill rotWithShape="1">
          <a:blip r:embed="rId4" cstate="print"/>
          <a:srcRect r="47387"/>
          <a:stretch/>
        </p:blipFill>
        <p:spPr>
          <a:xfrm>
            <a:off x="6623241" y="260168"/>
            <a:ext cx="1837419" cy="435749"/>
          </a:xfrm>
          <a:prstGeom prst="rect">
            <a:avLst/>
          </a:prstGeom>
          <a:effectLst>
            <a:outerShdw blurRad="50800" dist="38100" dir="2700000" algn="tl" rotWithShape="0">
              <a:prstClr val="black">
                <a:alpha val="65000"/>
              </a:prstClr>
            </a:outerShdw>
          </a:effectLst>
        </p:spPr>
      </p:pic>
      <p:sp>
        <p:nvSpPr>
          <p:cNvPr id="7" name="Title 1"/>
          <p:cNvSpPr>
            <a:spLocks noGrp="1"/>
          </p:cNvSpPr>
          <p:nvPr>
            <p:ph type="title"/>
          </p:nvPr>
        </p:nvSpPr>
        <p:spPr>
          <a:xfrm>
            <a:off x="215900" y="-101600"/>
            <a:ext cx="8153400" cy="990600"/>
          </a:xfrm>
        </p:spPr>
        <p:txBody>
          <a:bodyPr/>
          <a:lstStyle>
            <a:lvl1pPr>
              <a:defRPr>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 xmlns:p14="http://schemas.microsoft.com/office/powerpoint/2010/main" val="25293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51CE7CD-C77A-4195-BFCE-99A25B62B7DB}" type="slidenum">
              <a:rPr lang="en-US"/>
              <a:pPr>
                <a:defRPr/>
              </a:pPr>
              <a:t>‹#›</a:t>
            </a:fld>
            <a:endParaRPr lang="en-US" dirty="0"/>
          </a:p>
        </p:txBody>
      </p:sp>
    </p:spTree>
    <p:extLst>
      <p:ext uri="{BB962C8B-B14F-4D97-AF65-F5344CB8AC3E}">
        <p14:creationId xmlns="" xmlns:p14="http://schemas.microsoft.com/office/powerpoint/2010/main" val="9232022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pPr>
              <a:defRPr/>
            </a:pPr>
            <a:fld id="{CB69EB94-F5EB-46F5-BAB3-74E530CE2776}" type="slidenum">
              <a:rPr lang="en-US"/>
              <a:pPr>
                <a:defRPr/>
              </a:pPr>
              <a:t>‹#›</a:t>
            </a:fld>
            <a:endParaRPr lang="en-US" dirty="0"/>
          </a:p>
        </p:txBody>
      </p:sp>
    </p:spTree>
    <p:extLst>
      <p:ext uri="{BB962C8B-B14F-4D97-AF65-F5344CB8AC3E}">
        <p14:creationId xmlns="" xmlns:p14="http://schemas.microsoft.com/office/powerpoint/2010/main" val="36033229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E0AE00F8-7501-42BD-AB1A-C2C2859E2F67}" type="slidenum">
              <a:rPr lang="en-US"/>
              <a:pPr>
                <a:defRPr/>
              </a:pPr>
              <a:t>‹#›</a:t>
            </a:fld>
            <a:endParaRPr lang="en-US" dirty="0"/>
          </a:p>
        </p:txBody>
      </p:sp>
    </p:spTree>
    <p:extLst>
      <p:ext uri="{BB962C8B-B14F-4D97-AF65-F5344CB8AC3E}">
        <p14:creationId xmlns="" xmlns:p14="http://schemas.microsoft.com/office/powerpoint/2010/main" val="9552964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3A934E05-AD9A-4B61-AE20-587C95D94958}" type="slidenum">
              <a:rPr lang="en-US"/>
              <a:pPr>
                <a:defRPr/>
              </a:pPr>
              <a:t>‹#›</a:t>
            </a:fld>
            <a:endParaRPr lang="en-US" dirty="0"/>
          </a:p>
        </p:txBody>
      </p:sp>
    </p:spTree>
    <p:extLst>
      <p:ext uri="{BB962C8B-B14F-4D97-AF65-F5344CB8AC3E}">
        <p14:creationId xmlns="" xmlns:p14="http://schemas.microsoft.com/office/powerpoint/2010/main" val="3317460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1A54C0E5-70C2-48DC-A87B-4839CBA46364}" type="slidenum">
              <a:rPr lang="en-US"/>
              <a:pPr>
                <a:defRPr/>
              </a:pPr>
              <a:t>‹#›</a:t>
            </a:fld>
            <a:endParaRPr lang="en-US" dirty="0"/>
          </a:p>
        </p:txBody>
      </p:sp>
    </p:spTree>
    <p:extLst>
      <p:ext uri="{BB962C8B-B14F-4D97-AF65-F5344CB8AC3E}">
        <p14:creationId xmlns="" xmlns:p14="http://schemas.microsoft.com/office/powerpoint/2010/main" val="18756574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A4DDD9-3AF6-6A4E-B539-1160D4F7E977}" type="datetime1">
              <a:rPr lang="en-US" smtClean="0">
                <a:solidFill>
                  <a:srgbClr val="465466"/>
                </a:solidFill>
              </a:rPr>
              <a:pPr/>
              <a:t>22/04/2015</a:t>
            </a:fld>
            <a:endParaRPr lang="en-US">
              <a:solidFill>
                <a:srgbClr val="465466"/>
              </a:solidFill>
            </a:endParaRPr>
          </a:p>
        </p:txBody>
      </p:sp>
      <p:sp>
        <p:nvSpPr>
          <p:cNvPr id="5" name="Footer Placeholder 4"/>
          <p:cNvSpPr>
            <a:spLocks noGrp="1"/>
          </p:cNvSpPr>
          <p:nvPr>
            <p:ph type="ftr" sz="quarter" idx="11"/>
          </p:nvPr>
        </p:nvSpPr>
        <p:spPr/>
        <p:txBody>
          <a:bodyPr/>
          <a:lstStyle/>
          <a:p>
            <a:endParaRPr lang="en-US">
              <a:solidFill>
                <a:srgbClr val="46546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1153FF-6C73-D64D-89F6-73F632547C3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NASA_logo.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06024" y="180672"/>
            <a:ext cx="839724" cy="693987"/>
          </a:xfrm>
          <a:prstGeom prst="rect">
            <a:avLst/>
          </a:prstGeom>
        </p:spPr>
      </p:pic>
    </p:spTree>
    <p:extLst>
      <p:ext uri="{BB962C8B-B14F-4D97-AF65-F5344CB8AC3E}">
        <p14:creationId xmlns="" xmlns:p14="http://schemas.microsoft.com/office/powerpoint/2010/main" val="1815889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00326B1B-CA26-47A2-9FD5-206ABBFA3431}" type="slidenum">
              <a:rPr lang="en-US"/>
              <a:pPr>
                <a:defRPr/>
              </a:pPr>
              <a:t>‹#›</a:t>
            </a:fld>
            <a:endParaRPr lang="en-US" dirty="0"/>
          </a:p>
        </p:txBody>
      </p:sp>
    </p:spTree>
    <p:extLst>
      <p:ext uri="{BB962C8B-B14F-4D97-AF65-F5344CB8AC3E}">
        <p14:creationId xmlns="" xmlns:p14="http://schemas.microsoft.com/office/powerpoint/2010/main" val="31672555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94F8DA14-3DD2-4903-87F0-0E7416242EA3}" type="slidenum">
              <a:rPr lang="en-US"/>
              <a:pPr>
                <a:defRPr/>
              </a:pPr>
              <a:t>‹#›</a:t>
            </a:fld>
            <a:endParaRPr lang="en-US" dirty="0"/>
          </a:p>
        </p:txBody>
      </p:sp>
    </p:spTree>
    <p:extLst>
      <p:ext uri="{BB962C8B-B14F-4D97-AF65-F5344CB8AC3E}">
        <p14:creationId xmlns="" xmlns:p14="http://schemas.microsoft.com/office/powerpoint/2010/main" val="40718860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B517479-95D7-4890-8FB1-765F992CEB18}" type="slidenum">
              <a:rPr lang="en-US"/>
              <a:pPr>
                <a:defRPr/>
              </a:pPr>
              <a:t>‹#›</a:t>
            </a:fld>
            <a:endParaRPr lang="en-US" dirty="0"/>
          </a:p>
        </p:txBody>
      </p:sp>
    </p:spTree>
    <p:extLst>
      <p:ext uri="{BB962C8B-B14F-4D97-AF65-F5344CB8AC3E}">
        <p14:creationId xmlns="" xmlns:p14="http://schemas.microsoft.com/office/powerpoint/2010/main" val="24739510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68870521-26EA-4FF5-8CE2-B51D84A9E8FF}" type="slidenum">
              <a:rPr lang="en-US"/>
              <a:pPr>
                <a:defRPr/>
              </a:pPr>
              <a:t>‹#›</a:t>
            </a:fld>
            <a:endParaRPr lang="en-US" dirty="0"/>
          </a:p>
        </p:txBody>
      </p:sp>
    </p:spTree>
    <p:extLst>
      <p:ext uri="{BB962C8B-B14F-4D97-AF65-F5344CB8AC3E}">
        <p14:creationId xmlns="" xmlns:p14="http://schemas.microsoft.com/office/powerpoint/2010/main" val="8997789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E90CD6E-9370-48D3-9968-4B4A654D218A}" type="slidenum">
              <a:rPr lang="en-US"/>
              <a:pPr>
                <a:defRPr/>
              </a:pPr>
              <a:t>‹#›</a:t>
            </a:fld>
            <a:endParaRPr lang="en-US" dirty="0"/>
          </a:p>
        </p:txBody>
      </p:sp>
    </p:spTree>
    <p:extLst>
      <p:ext uri="{BB962C8B-B14F-4D97-AF65-F5344CB8AC3E}">
        <p14:creationId xmlns="" xmlns:p14="http://schemas.microsoft.com/office/powerpoint/2010/main" val="39884209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9C6F614F-F85A-450A-992B-16DFF2F7EF00}" type="slidenum">
              <a:rPr lang="en-US"/>
              <a:pPr>
                <a:defRPr/>
              </a:pPr>
              <a:t>‹#›</a:t>
            </a:fld>
            <a:endParaRPr lang="en-US" dirty="0"/>
          </a:p>
        </p:txBody>
      </p:sp>
    </p:spTree>
    <p:extLst>
      <p:ext uri="{BB962C8B-B14F-4D97-AF65-F5344CB8AC3E}">
        <p14:creationId xmlns="" xmlns:p14="http://schemas.microsoft.com/office/powerpoint/2010/main" val="24723109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2D419FC9-835A-4CE5-887E-3DDB20C83584}" type="slidenum">
              <a:rPr lang="en-US"/>
              <a:pPr>
                <a:defRPr/>
              </a:pPr>
              <a:t>‹#›</a:t>
            </a:fld>
            <a:endParaRPr lang="en-US" dirty="0"/>
          </a:p>
        </p:txBody>
      </p:sp>
    </p:spTree>
    <p:extLst>
      <p:ext uri="{BB962C8B-B14F-4D97-AF65-F5344CB8AC3E}">
        <p14:creationId xmlns="" xmlns:p14="http://schemas.microsoft.com/office/powerpoint/2010/main" val="9965572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Line 70"/>
          <p:cNvSpPr>
            <a:spLocks noChangeShapeType="1"/>
          </p:cNvSpPr>
          <p:nvPr userDrawn="1"/>
        </p:nvSpPr>
        <p:spPr bwMode="auto">
          <a:xfrm>
            <a:off x="0" y="3784600"/>
            <a:ext cx="9144000" cy="0"/>
          </a:xfrm>
          <a:prstGeom prst="line">
            <a:avLst/>
          </a:prstGeom>
          <a:noFill/>
          <a:ln w="9525">
            <a:solidFill>
              <a:schemeClr val="bg2"/>
            </a:solidFill>
            <a:round/>
            <a:headEnd/>
            <a:tailEnd/>
          </a:ln>
        </p:spPr>
        <p:txBody>
          <a:bodyPr wrap="none" anchor="ctr"/>
          <a:lstStyle/>
          <a:p>
            <a:pPr fontAlgn="base">
              <a:spcBef>
                <a:spcPct val="0"/>
              </a:spcBef>
              <a:spcAft>
                <a:spcPct val="0"/>
              </a:spcAft>
            </a:pPr>
            <a:endParaRPr lang="en-US" sz="1000" dirty="0">
              <a:solidFill>
                <a:srgbClr val="000000"/>
              </a:solidFill>
              <a:ea typeface="ＭＳ Ｐゴシック" charset="-128"/>
            </a:endParaRPr>
          </a:p>
        </p:txBody>
      </p:sp>
      <p:sp>
        <p:nvSpPr>
          <p:cNvPr id="5" name="Line 71"/>
          <p:cNvSpPr>
            <a:spLocks noChangeShapeType="1"/>
          </p:cNvSpPr>
          <p:nvPr userDrawn="1"/>
        </p:nvSpPr>
        <p:spPr bwMode="auto">
          <a:xfrm>
            <a:off x="4572000" y="1143000"/>
            <a:ext cx="0" cy="5184775"/>
          </a:xfrm>
          <a:prstGeom prst="line">
            <a:avLst/>
          </a:prstGeom>
          <a:noFill/>
          <a:ln w="9525">
            <a:solidFill>
              <a:schemeClr val="bg2"/>
            </a:solidFill>
            <a:round/>
            <a:headEnd/>
            <a:tailEnd/>
          </a:ln>
        </p:spPr>
        <p:txBody>
          <a:bodyPr wrap="none" anchor="ctr"/>
          <a:lstStyle/>
          <a:p>
            <a:pPr fontAlgn="base">
              <a:spcBef>
                <a:spcPct val="0"/>
              </a:spcBef>
              <a:spcAft>
                <a:spcPct val="0"/>
              </a:spcAft>
            </a:pPr>
            <a:endParaRPr lang="en-US" sz="1000" dirty="0">
              <a:solidFill>
                <a:srgbClr val="000000"/>
              </a:solidFill>
              <a:ea typeface="ＭＳ Ｐゴシック" charset="-128"/>
            </a:endParaRPr>
          </a:p>
        </p:txBody>
      </p:sp>
      <p:sp>
        <p:nvSpPr>
          <p:cNvPr id="6" name="Text Box 72"/>
          <p:cNvSpPr txBox="1">
            <a:spLocks noChangeArrowheads="1"/>
          </p:cNvSpPr>
          <p:nvPr userDrawn="1"/>
        </p:nvSpPr>
        <p:spPr bwMode="auto">
          <a:xfrm>
            <a:off x="76200" y="990600"/>
            <a:ext cx="34686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fontAlgn="base">
              <a:spcBef>
                <a:spcPct val="0"/>
              </a:spcBef>
              <a:spcAft>
                <a:spcPct val="0"/>
              </a:spcAft>
              <a:defRPr/>
            </a:pPr>
            <a:r>
              <a:rPr lang="en-US" sz="1400" b="1" u="sng" dirty="0" smtClean="0">
                <a:solidFill>
                  <a:srgbClr val="000000"/>
                </a:solidFill>
                <a:latin typeface="Calibri" charset="0"/>
                <a:cs typeface="Comic Sans MS" charset="0"/>
              </a:rPr>
              <a:t>Objective</a:t>
            </a:r>
          </a:p>
        </p:txBody>
      </p:sp>
      <p:sp>
        <p:nvSpPr>
          <p:cNvPr id="7" name="Text Box 73"/>
          <p:cNvSpPr txBox="1">
            <a:spLocks noChangeArrowheads="1"/>
          </p:cNvSpPr>
          <p:nvPr userDrawn="1"/>
        </p:nvSpPr>
        <p:spPr bwMode="auto">
          <a:xfrm>
            <a:off x="76200" y="3752850"/>
            <a:ext cx="14636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fontAlgn="base">
              <a:spcBef>
                <a:spcPct val="0"/>
              </a:spcBef>
              <a:spcAft>
                <a:spcPct val="0"/>
              </a:spcAft>
              <a:defRPr/>
            </a:pPr>
            <a:r>
              <a:rPr lang="en-US" sz="1400" b="1" u="sng" dirty="0" smtClean="0">
                <a:solidFill>
                  <a:srgbClr val="000000"/>
                </a:solidFill>
                <a:latin typeface="Calibri" charset="0"/>
                <a:cs typeface="Comic Sans MS" charset="0"/>
              </a:rPr>
              <a:t>Approach</a:t>
            </a:r>
          </a:p>
        </p:txBody>
      </p:sp>
      <p:sp>
        <p:nvSpPr>
          <p:cNvPr id="8" name="Text Box 74"/>
          <p:cNvSpPr txBox="1">
            <a:spLocks noChangeArrowheads="1"/>
          </p:cNvSpPr>
          <p:nvPr userDrawn="1"/>
        </p:nvSpPr>
        <p:spPr bwMode="auto">
          <a:xfrm>
            <a:off x="76200" y="5953125"/>
            <a:ext cx="4438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17475" indent="-117475" defTabSz="339725" eaLnBrk="0" hangingPunct="0">
              <a:defRPr sz="1000">
                <a:solidFill>
                  <a:schemeClr val="tx1"/>
                </a:solidFill>
                <a:latin typeface="Arial" charset="0"/>
                <a:ea typeface="ＭＳ Ｐゴシック" charset="0"/>
                <a:cs typeface="ＭＳ Ｐゴシック" charset="0"/>
              </a:defRPr>
            </a:lvl1pPr>
            <a:lvl2pPr marL="742950" indent="-285750" defTabSz="339725" eaLnBrk="0" hangingPunct="0">
              <a:defRPr sz="1000">
                <a:solidFill>
                  <a:schemeClr val="tx1"/>
                </a:solidFill>
                <a:latin typeface="Arial" charset="0"/>
                <a:ea typeface="ＭＳ Ｐゴシック" charset="0"/>
              </a:defRPr>
            </a:lvl2pPr>
            <a:lvl3pPr marL="1143000" indent="-228600" defTabSz="339725" eaLnBrk="0" hangingPunct="0">
              <a:defRPr sz="1000">
                <a:solidFill>
                  <a:schemeClr val="tx1"/>
                </a:solidFill>
                <a:latin typeface="Arial" charset="0"/>
                <a:ea typeface="ＭＳ Ｐゴシック" charset="0"/>
              </a:defRPr>
            </a:lvl3pPr>
            <a:lvl4pPr marL="1600200" indent="-228600" defTabSz="339725" eaLnBrk="0" hangingPunct="0">
              <a:defRPr sz="1000">
                <a:solidFill>
                  <a:schemeClr val="tx1"/>
                </a:solidFill>
                <a:latin typeface="Arial" charset="0"/>
                <a:ea typeface="ＭＳ Ｐゴシック" charset="0"/>
              </a:defRPr>
            </a:lvl4pPr>
            <a:lvl5pPr marL="2057400" indent="-228600" defTabSz="339725" eaLnBrk="0" hangingPunct="0">
              <a:defRPr sz="10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1000">
                <a:solidFill>
                  <a:schemeClr val="tx1"/>
                </a:solidFill>
                <a:latin typeface="Arial" charset="0"/>
                <a:ea typeface="ＭＳ Ｐゴシック" charset="0"/>
              </a:defRPr>
            </a:lvl9pPr>
          </a:lstStyle>
          <a:p>
            <a:pPr fontAlgn="base">
              <a:spcBef>
                <a:spcPct val="0"/>
              </a:spcBef>
              <a:spcAft>
                <a:spcPct val="0"/>
              </a:spcAft>
              <a:defRPr/>
            </a:pPr>
            <a:r>
              <a:rPr lang="en-US" sz="1400" b="1" u="sng" dirty="0" smtClean="0">
                <a:solidFill>
                  <a:srgbClr val="000000"/>
                </a:solidFill>
                <a:latin typeface="Calibri" charset="0"/>
                <a:cs typeface="Comic Sans MS" charset="0"/>
              </a:rPr>
              <a:t>Co-Is/Partners</a:t>
            </a:r>
          </a:p>
          <a:p>
            <a:pPr fontAlgn="base">
              <a:spcBef>
                <a:spcPct val="0"/>
              </a:spcBef>
              <a:spcAft>
                <a:spcPct val="0"/>
              </a:spcAft>
              <a:defRPr/>
            </a:pPr>
            <a:r>
              <a:rPr lang="en-US" sz="1400" dirty="0" smtClean="0">
                <a:solidFill>
                  <a:srgbClr val="000000"/>
                </a:solidFill>
                <a:latin typeface="Calibri" charset="0"/>
                <a:cs typeface="Arial" charset="0"/>
              </a:rPr>
              <a:t>Name1, Name2, OrgA; Name3, OrgB</a:t>
            </a:r>
          </a:p>
        </p:txBody>
      </p:sp>
      <p:sp>
        <p:nvSpPr>
          <p:cNvPr id="9" name="Text Box 73"/>
          <p:cNvSpPr txBox="1">
            <a:spLocks noChangeArrowheads="1"/>
          </p:cNvSpPr>
          <p:nvPr userDrawn="1"/>
        </p:nvSpPr>
        <p:spPr bwMode="auto">
          <a:xfrm>
            <a:off x="4573588" y="3748088"/>
            <a:ext cx="14636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fontAlgn="base">
              <a:spcBef>
                <a:spcPct val="0"/>
              </a:spcBef>
              <a:spcAft>
                <a:spcPct val="0"/>
              </a:spcAft>
              <a:defRPr/>
            </a:pPr>
            <a:r>
              <a:rPr lang="en-US" sz="1400" b="1" u="sng" dirty="0" smtClean="0">
                <a:solidFill>
                  <a:srgbClr val="000000"/>
                </a:solidFill>
                <a:latin typeface="Calibri" charset="0"/>
                <a:cs typeface="Comic Sans MS" charset="0"/>
              </a:rPr>
              <a:t>Key Milestones</a:t>
            </a:r>
          </a:p>
        </p:txBody>
      </p:sp>
      <p:sp>
        <p:nvSpPr>
          <p:cNvPr id="10" name="Rectangle 2"/>
          <p:cNvSpPr>
            <a:spLocks noGrp="1" noChangeArrowheads="1"/>
          </p:cNvSpPr>
          <p:nvPr>
            <p:ph type="ctrTitle"/>
          </p:nvPr>
        </p:nvSpPr>
        <p:spPr>
          <a:xfrm>
            <a:off x="779463" y="138060"/>
            <a:ext cx="7678737" cy="415925"/>
          </a:xfrm>
          <a:prstGeom prst="rect">
            <a:avLst/>
          </a:prstGeom>
        </p:spPr>
        <p:txBody>
          <a:bodyPr/>
          <a:lstStyle>
            <a:lvl1pPr>
              <a:defRPr sz="1600" b="1" i="0">
                <a:solidFill>
                  <a:schemeClr val="tx1"/>
                </a:solidFill>
                <a:latin typeface="+mj-lt"/>
                <a:cs typeface="Comic Sans MS"/>
              </a:defRPr>
            </a:lvl1pPr>
          </a:lstStyle>
          <a:p>
            <a:r>
              <a:rPr lang="en-US" dirty="0"/>
              <a:t>Project Title</a:t>
            </a:r>
          </a:p>
        </p:txBody>
      </p:sp>
      <p:sp>
        <p:nvSpPr>
          <p:cNvPr id="11" name="Rectangle 3"/>
          <p:cNvSpPr>
            <a:spLocks noGrp="1" noChangeArrowheads="1"/>
          </p:cNvSpPr>
          <p:nvPr>
            <p:ph type="subTitle" idx="1"/>
          </p:nvPr>
        </p:nvSpPr>
        <p:spPr>
          <a:xfrm>
            <a:off x="1371600" y="587323"/>
            <a:ext cx="6400800" cy="293687"/>
          </a:xfrm>
          <a:prstGeom prst="rect">
            <a:avLst/>
          </a:prstGeom>
        </p:spPr>
        <p:txBody>
          <a:bodyPr/>
          <a:lstStyle>
            <a:lvl1pPr marL="0" indent="0" algn="ctr">
              <a:buFontTx/>
              <a:buNone/>
              <a:defRPr sz="1400" b="0">
                <a:latin typeface="+mn-lt"/>
                <a:cs typeface="Comic Sans MS"/>
              </a:defRPr>
            </a:lvl1pPr>
          </a:lstStyle>
          <a:p>
            <a:r>
              <a:rPr lang="en-US" dirty="0" smtClean="0"/>
              <a:t>PI:  </a:t>
            </a:r>
            <a:r>
              <a:rPr lang="en-US" dirty="0" err="1" smtClean="0"/>
              <a:t>Firstname</a:t>
            </a:r>
            <a:r>
              <a:rPr lang="en-US" dirty="0" smtClean="0"/>
              <a:t> </a:t>
            </a:r>
            <a:r>
              <a:rPr lang="en-US" dirty="0" err="1" smtClean="0"/>
              <a:t>Lastname</a:t>
            </a:r>
            <a:r>
              <a:rPr lang="en-US" dirty="0" smtClean="0"/>
              <a:t>, Institution</a:t>
            </a:r>
            <a:endParaRPr lang="en-US" dirty="0"/>
          </a:p>
        </p:txBody>
      </p:sp>
    </p:spTree>
    <p:extLst>
      <p:ext uri="{BB962C8B-B14F-4D97-AF65-F5344CB8AC3E}">
        <p14:creationId xmlns="" xmlns:p14="http://schemas.microsoft.com/office/powerpoint/2010/main" val="2455500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CBD3085-D5AD-5149-AA5E-BBCFE17F0C94}" type="datetime1">
              <a:rPr lang="en-US" smtClean="0">
                <a:solidFill>
                  <a:srgbClr val="465466"/>
                </a:solidFill>
              </a:rPr>
              <a:pPr/>
              <a:t>22/04/2015</a:t>
            </a:fld>
            <a:endParaRPr lang="en-US">
              <a:solidFill>
                <a:srgbClr val="46546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1153FF-6C73-D64D-89F6-73F632547C38}"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5466"/>
              </a:solidFill>
            </a:endParaRPr>
          </a:p>
        </p:txBody>
      </p:sp>
    </p:spTree>
    <p:extLst>
      <p:ext uri="{BB962C8B-B14F-4D97-AF65-F5344CB8AC3E}">
        <p14:creationId xmlns="" xmlns:p14="http://schemas.microsoft.com/office/powerpoint/2010/main" val="64721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4EA72FA-74CD-A24A-8265-9F3FBCCA4968}" type="datetime1">
              <a:rPr lang="en-US" smtClean="0">
                <a:solidFill>
                  <a:srgbClr val="465466"/>
                </a:solidFill>
              </a:rPr>
              <a:pPr/>
              <a:t>22/04/2015</a:t>
            </a:fld>
            <a:endParaRPr lang="en-US">
              <a:solidFill>
                <a:srgbClr val="465466"/>
              </a:solidFill>
            </a:endParaRPr>
          </a:p>
        </p:txBody>
      </p:sp>
      <p:sp>
        <p:nvSpPr>
          <p:cNvPr id="10" name="Slide Number Placeholder 9"/>
          <p:cNvSpPr>
            <a:spLocks noGrp="1"/>
          </p:cNvSpPr>
          <p:nvPr>
            <p:ph type="sldNum" sz="quarter" idx="16"/>
          </p:nvPr>
        </p:nvSpPr>
        <p:spPr/>
        <p:txBody>
          <a:bodyPr rtlCol="0"/>
          <a:lstStyle/>
          <a:p>
            <a:fld id="{EA1153FF-6C73-D64D-89F6-73F632547C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5466"/>
              </a:solidFill>
            </a:endParaRPr>
          </a:p>
        </p:txBody>
      </p:sp>
      <p:pic>
        <p:nvPicPr>
          <p:cNvPr id="13" name="Picture 12" descr="NASA_logo.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06024" y="180672"/>
            <a:ext cx="839724" cy="693987"/>
          </a:xfrm>
          <a:prstGeom prst="rect">
            <a:avLst/>
          </a:prstGeom>
        </p:spPr>
      </p:pic>
    </p:spTree>
    <p:extLst>
      <p:ext uri="{BB962C8B-B14F-4D97-AF65-F5344CB8AC3E}">
        <p14:creationId xmlns="" xmlns:p14="http://schemas.microsoft.com/office/powerpoint/2010/main" val="182448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A120D9-F2C1-B849-85F3-2B58177DBFF9}" type="datetime1">
              <a:rPr lang="en-US" smtClean="0">
                <a:solidFill>
                  <a:srgbClr val="465466"/>
                </a:solidFill>
              </a:rPr>
              <a:pPr/>
              <a:t>22/04/2015</a:t>
            </a:fld>
            <a:endParaRPr lang="en-US">
              <a:solidFill>
                <a:srgbClr val="465466"/>
              </a:solidFill>
            </a:endParaRPr>
          </a:p>
        </p:txBody>
      </p:sp>
      <p:sp>
        <p:nvSpPr>
          <p:cNvPr id="12" name="Slide Number Placeholder 11"/>
          <p:cNvSpPr>
            <a:spLocks noGrp="1"/>
          </p:cNvSpPr>
          <p:nvPr>
            <p:ph type="sldNum" sz="quarter" idx="16"/>
          </p:nvPr>
        </p:nvSpPr>
        <p:spPr/>
        <p:txBody>
          <a:bodyPr rtlCol="0"/>
          <a:lstStyle/>
          <a:p>
            <a:fld id="{EA1153FF-6C73-D64D-89F6-73F632547C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546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pic>
        <p:nvPicPr>
          <p:cNvPr id="17" name="Picture 16" descr="NASA_logo.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06024" y="180672"/>
            <a:ext cx="839724" cy="693987"/>
          </a:xfrm>
          <a:prstGeom prst="rect">
            <a:avLst/>
          </a:prstGeom>
        </p:spPr>
      </p:pic>
    </p:spTree>
    <p:extLst>
      <p:ext uri="{BB962C8B-B14F-4D97-AF65-F5344CB8AC3E}">
        <p14:creationId xmlns="" xmlns:p14="http://schemas.microsoft.com/office/powerpoint/2010/main" val="166345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AD064A-A26E-904F-9A20-7AAB52816BCE}" type="datetime1">
              <a:rPr lang="en-US" smtClean="0">
                <a:solidFill>
                  <a:srgbClr val="465466"/>
                </a:solidFill>
              </a:rPr>
              <a:pPr/>
              <a:t>22/04/2015</a:t>
            </a:fld>
            <a:endParaRPr lang="en-US">
              <a:solidFill>
                <a:srgbClr val="465466"/>
              </a:solidFill>
            </a:endParaRPr>
          </a:p>
        </p:txBody>
      </p:sp>
      <p:sp>
        <p:nvSpPr>
          <p:cNvPr id="4" name="Footer Placeholder 3"/>
          <p:cNvSpPr>
            <a:spLocks noGrp="1"/>
          </p:cNvSpPr>
          <p:nvPr>
            <p:ph type="ftr" sz="quarter" idx="11"/>
          </p:nvPr>
        </p:nvSpPr>
        <p:spPr/>
        <p:txBody>
          <a:bodyPr/>
          <a:lstStyle/>
          <a:p>
            <a:endParaRPr lang="en-US">
              <a:solidFill>
                <a:srgbClr val="46546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A1153FF-6C73-D64D-89F6-73F632547C38}" type="slidenum">
              <a:rPr lang="en-US" smtClean="0"/>
              <a:pPr/>
              <a:t>‹#›</a:t>
            </a:fld>
            <a:endParaRPr lang="en-US"/>
          </a:p>
        </p:txBody>
      </p:sp>
      <p:pic>
        <p:nvPicPr>
          <p:cNvPr id="6" name="Picture 5" descr="NASA_logo.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106024" y="180672"/>
            <a:ext cx="839724" cy="693987"/>
          </a:xfrm>
          <a:prstGeom prst="rect">
            <a:avLst/>
          </a:prstGeom>
        </p:spPr>
      </p:pic>
    </p:spTree>
    <p:extLst>
      <p:ext uri="{BB962C8B-B14F-4D97-AF65-F5344CB8AC3E}">
        <p14:creationId xmlns="" xmlns:p14="http://schemas.microsoft.com/office/powerpoint/2010/main" val="2721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15506-87DD-0C43-B2CF-EC14616B12E2}" type="datetime1">
              <a:rPr lang="en-US" smtClean="0">
                <a:solidFill>
                  <a:srgbClr val="465466"/>
                </a:solidFill>
              </a:rPr>
              <a:pPr/>
              <a:t>22/04/2015</a:t>
            </a:fld>
            <a:endParaRPr lang="en-US">
              <a:solidFill>
                <a:srgbClr val="465466"/>
              </a:solidFill>
            </a:endParaRPr>
          </a:p>
        </p:txBody>
      </p:sp>
      <p:sp>
        <p:nvSpPr>
          <p:cNvPr id="3" name="Footer Placeholder 2"/>
          <p:cNvSpPr>
            <a:spLocks noGrp="1"/>
          </p:cNvSpPr>
          <p:nvPr>
            <p:ph type="ftr" sz="quarter" idx="11"/>
          </p:nvPr>
        </p:nvSpPr>
        <p:spPr/>
        <p:txBody>
          <a:bodyPr/>
          <a:lstStyle/>
          <a:p>
            <a:endParaRPr lang="en-US">
              <a:solidFill>
                <a:srgbClr val="46546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A1153FF-6C73-D64D-89F6-73F632547C38}" type="slidenum">
              <a:rPr lang="en-US" smtClean="0">
                <a:solidFill>
                  <a:srgbClr val="465466"/>
                </a:solidFill>
              </a:rPr>
              <a:pPr/>
              <a:t>‹#›</a:t>
            </a:fld>
            <a:endParaRPr lang="en-US">
              <a:solidFill>
                <a:srgbClr val="465466"/>
              </a:solidFill>
            </a:endParaRPr>
          </a:p>
        </p:txBody>
      </p:sp>
    </p:spTree>
    <p:extLst>
      <p:ext uri="{BB962C8B-B14F-4D97-AF65-F5344CB8AC3E}">
        <p14:creationId xmlns="" xmlns:p14="http://schemas.microsoft.com/office/powerpoint/2010/main" val="123959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13BF6E-4FF2-5047-99DB-9ECD1E2CBC5F}" type="datetime1">
              <a:rPr lang="en-US" smtClean="0">
                <a:solidFill>
                  <a:srgbClr val="465466"/>
                </a:solidFill>
              </a:rPr>
              <a:pPr/>
              <a:t>22/04/2015</a:t>
            </a:fld>
            <a:endParaRPr lang="en-US">
              <a:solidFill>
                <a:srgbClr val="465466"/>
              </a:solidFill>
            </a:endParaRPr>
          </a:p>
        </p:txBody>
      </p:sp>
      <p:sp>
        <p:nvSpPr>
          <p:cNvPr id="6" name="Footer Placeholder 5"/>
          <p:cNvSpPr>
            <a:spLocks noGrp="1"/>
          </p:cNvSpPr>
          <p:nvPr>
            <p:ph type="ftr" sz="quarter" idx="11"/>
          </p:nvPr>
        </p:nvSpPr>
        <p:spPr/>
        <p:txBody>
          <a:bodyPr/>
          <a:lstStyle/>
          <a:p>
            <a:endParaRPr lang="en-US">
              <a:solidFill>
                <a:srgbClr val="46546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A1153FF-6C73-D64D-89F6-73F632547C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2968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C217A33-3271-5A43-85FD-FAD40236A462}" type="datetime1">
              <a:rPr lang="en-US" smtClean="0">
                <a:solidFill>
                  <a:srgbClr val="465466"/>
                </a:solidFill>
              </a:rPr>
              <a:pPr/>
              <a:t>22/04/2015</a:t>
            </a:fld>
            <a:endParaRPr lang="en-US">
              <a:solidFill>
                <a:srgbClr val="46546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A1153FF-6C73-D64D-89F6-73F632547C3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6546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extLst>
      <p:ext uri="{BB962C8B-B14F-4D97-AF65-F5344CB8AC3E}">
        <p14:creationId xmlns="" xmlns:p14="http://schemas.microsoft.com/office/powerpoint/2010/main" val="301387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9.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DB783D47-2649-2E4D-985C-BDC64CBAF8CF}" type="datetime1">
              <a:rPr lang="en-US" smtClean="0">
                <a:solidFill>
                  <a:srgbClr val="465466"/>
                </a:solidFill>
              </a:rPr>
              <a:pPr defTabSz="457200"/>
              <a:t>22/04/2015</a:t>
            </a:fld>
            <a:endParaRPr lang="en-US" dirty="0">
              <a:solidFill>
                <a:srgbClr val="46546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endParaRPr lang="en-US" dirty="0">
              <a:solidFill>
                <a:srgbClr val="46546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EA1153FF-6C73-D64D-89F6-73F632547C38}" type="slidenum">
              <a:rPr lang="en-US" smtClean="0"/>
              <a:pPr defTabSz="457200"/>
              <a:t>‹#›</a:t>
            </a:fld>
            <a:endParaRPr lang="en-US" dirty="0"/>
          </a:p>
        </p:txBody>
      </p:sp>
    </p:spTree>
    <p:extLst>
      <p:ext uri="{BB962C8B-B14F-4D97-AF65-F5344CB8AC3E}">
        <p14:creationId xmlns="" xmlns:p14="http://schemas.microsoft.com/office/powerpoint/2010/main" val="7353531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srcRect t="11644" r="12241" b="14793"/>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defRPr/>
            </a:pPr>
            <a:endParaRPr lang="en-US" sz="1000" dirty="0">
              <a:solidFill>
                <a:srgbClr val="000000"/>
              </a:solidFil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77DED4F8-70B6-4FEC-8637-BB6DB85BD4F5}"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000" dirty="0">
              <a:solidFill>
                <a:srgbClr val="FFFFFF"/>
              </a:solidFill>
            </a:endParaRPr>
          </a:p>
        </p:txBody>
      </p:sp>
      <p:pic>
        <p:nvPicPr>
          <p:cNvPr id="1030" name="Picture 202"/>
          <p:cNvPicPr>
            <a:picLocks noChangeAspect="1" noChangeArrowheads="1"/>
          </p:cNvPicPr>
          <p:nvPr userDrawn="1"/>
        </p:nvPicPr>
        <p:blipFill>
          <a:blip r:embed="rId16" cstate="print"/>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 xmlns:p14="http://schemas.microsoft.com/office/powerpoint/2010/main" val="246500842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38.pn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mailto:Kenton.W.Ross@nasa.go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Lauren.M.Childs@nasa.gov" TargetMode="External"/><Relationship Id="rId5" Type="http://schemas.openxmlformats.org/officeDocument/2006/relationships/hyperlink" Target="mailto:Merna.N.Saad@nasa.gov" TargetMode="External"/><Relationship Id="rId4" Type="http://schemas.openxmlformats.org/officeDocument/2006/relationships/hyperlink" Target="mailto:Elizabeth.J.Brumbaugh@nas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diagramColors" Target="../diagrams/colors1.xml"/><Relationship Id="rId12" Type="http://schemas.microsoft.com/office/2007/relationships/hdphoto" Target="../media/hdphoto3.wdp"/><Relationship Id="rId2" Type="http://schemas.openxmlformats.org/officeDocument/2006/relationships/notesSlide" Target="../notesSlides/notesSlide2.xml"/><Relationship Id="rId16" Type="http://schemas.microsoft.com/office/2007/relationships/hdphoto" Target="../media/hdphoto5.wdp"/><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3.jpeg"/><Relationship Id="rId5" Type="http://schemas.openxmlformats.org/officeDocument/2006/relationships/diagramLayout" Target="../diagrams/layout1.xml"/><Relationship Id="rId15" Type="http://schemas.openxmlformats.org/officeDocument/2006/relationships/image" Target="../media/image15.jpeg"/><Relationship Id="rId10" Type="http://schemas.microsoft.com/office/2007/relationships/hdphoto" Target="../media/hdphoto2.wdp"/><Relationship Id="rId4" Type="http://schemas.openxmlformats.org/officeDocument/2006/relationships/diagramData" Target="../diagrams/data1.xml"/><Relationship Id="rId9" Type="http://schemas.openxmlformats.org/officeDocument/2006/relationships/image" Target="../media/image12.jpe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3.jpe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develop.larc.nasa.gov/"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685800" y="228600"/>
            <a:ext cx="8140700" cy="1231900"/>
          </a:xfrm>
        </p:spPr>
        <p:txBody>
          <a:bodyPr/>
          <a:lstStyle/>
          <a:p>
            <a:pPr algn="ctr"/>
            <a:r>
              <a:rPr lang="en-US" sz="4000" b="1" dirty="0" smtClean="0">
                <a:solidFill>
                  <a:schemeClr val="bg1">
                    <a:lumMod val="85000"/>
                  </a:schemeClr>
                </a:solidFill>
              </a:rPr>
              <a:t>NASA Applied Sciences Capacity Building Program</a:t>
            </a:r>
            <a:endParaRPr lang="en-US" sz="4000" dirty="0" smtClean="0">
              <a:solidFill>
                <a:schemeClr val="bg1">
                  <a:lumMod val="85000"/>
                </a:schemeClr>
              </a:solidFill>
            </a:endParaRPr>
          </a:p>
        </p:txBody>
      </p:sp>
      <p:sp>
        <p:nvSpPr>
          <p:cNvPr id="2" name="Subtitle 1"/>
          <p:cNvSpPr>
            <a:spLocks noGrp="1"/>
          </p:cNvSpPr>
          <p:nvPr>
            <p:ph type="subTitle" idx="1"/>
          </p:nvPr>
        </p:nvSpPr>
        <p:spPr>
          <a:xfrm>
            <a:off x="1600200" y="1676400"/>
            <a:ext cx="6345322" cy="990600"/>
          </a:xfrm>
        </p:spPr>
        <p:txBody>
          <a:bodyPr/>
          <a:lstStyle/>
          <a:p>
            <a:pPr algn="ctr"/>
            <a:r>
              <a:rPr lang="en-US" sz="2000" dirty="0" smtClean="0">
                <a:solidFill>
                  <a:schemeClr val="bg1"/>
                </a:solidFill>
              </a:rPr>
              <a:t>Beth Brumbaugh, NASA Langley Research Center</a:t>
            </a:r>
          </a:p>
          <a:p>
            <a:pPr algn="ctr"/>
            <a:r>
              <a:rPr lang="en-US" sz="2000" dirty="0" err="1" smtClean="0">
                <a:solidFill>
                  <a:schemeClr val="bg1"/>
                </a:solidFill>
              </a:rPr>
              <a:t>Merna</a:t>
            </a:r>
            <a:r>
              <a:rPr lang="en-US" sz="2000" dirty="0" smtClean="0">
                <a:solidFill>
                  <a:schemeClr val="bg1"/>
                </a:solidFill>
              </a:rPr>
              <a:t> </a:t>
            </a:r>
            <a:r>
              <a:rPr lang="en-US" sz="2000" dirty="0" err="1" smtClean="0">
                <a:solidFill>
                  <a:schemeClr val="bg1"/>
                </a:solidFill>
              </a:rPr>
              <a:t>Saad</a:t>
            </a:r>
            <a:r>
              <a:rPr lang="en-US" sz="2000" dirty="0" smtClean="0">
                <a:solidFill>
                  <a:schemeClr val="bg1"/>
                </a:solidFill>
              </a:rPr>
              <a:t>, NASA Langley Research Center</a:t>
            </a:r>
          </a:p>
          <a:p>
            <a:pPr algn="ctr"/>
            <a:r>
              <a:rPr lang="en-US" sz="2000" dirty="0" smtClean="0">
                <a:solidFill>
                  <a:schemeClr val="bg1"/>
                </a:solidFill>
              </a:rPr>
              <a:t>Cindy Schmidt, NASA Ames Research Center</a:t>
            </a:r>
          </a:p>
        </p:txBody>
      </p:sp>
      <p:sp>
        <p:nvSpPr>
          <p:cNvPr id="3" name="TextBox 2"/>
          <p:cNvSpPr txBox="1"/>
          <p:nvPr/>
        </p:nvSpPr>
        <p:spPr>
          <a:xfrm>
            <a:off x="914400" y="5382161"/>
            <a:ext cx="7611379" cy="1323439"/>
          </a:xfrm>
          <a:prstGeom prst="rect">
            <a:avLst/>
          </a:prstGeom>
          <a:noFill/>
        </p:spPr>
        <p:txBody>
          <a:bodyPr wrap="square" rtlCol="0">
            <a:spAutoFit/>
          </a:bodyPr>
          <a:lstStyle/>
          <a:p>
            <a:pPr algn="ctr"/>
            <a:r>
              <a:rPr lang="en-US" sz="2000" b="1" dirty="0" smtClean="0">
                <a:solidFill>
                  <a:schemeClr val="bg1"/>
                </a:solidFill>
              </a:rPr>
              <a:t>NASA Biodiversity and Ecological </a:t>
            </a:r>
          </a:p>
          <a:p>
            <a:pPr algn="ctr"/>
            <a:r>
              <a:rPr lang="en-US" sz="2000" b="1" dirty="0" smtClean="0">
                <a:solidFill>
                  <a:schemeClr val="bg1"/>
                </a:solidFill>
              </a:rPr>
              <a:t>Forecasting Team Meeting</a:t>
            </a:r>
          </a:p>
          <a:p>
            <a:pPr algn="ctr"/>
            <a:r>
              <a:rPr lang="en-US" sz="2000" dirty="0" smtClean="0">
                <a:solidFill>
                  <a:schemeClr val="bg1"/>
                </a:solidFill>
              </a:rPr>
              <a:t>April 22, 2015</a:t>
            </a:r>
          </a:p>
          <a:p>
            <a:pPr algn="ctr"/>
            <a:r>
              <a:rPr lang="en-US" sz="2000" dirty="0" smtClean="0">
                <a:solidFill>
                  <a:schemeClr val="bg1"/>
                </a:solidFill>
              </a:rPr>
              <a:t>College Park, MD</a:t>
            </a:r>
            <a:endParaRPr lang="en-US" sz="2000" dirty="0">
              <a:solidFill>
                <a:schemeClr val="bg1"/>
              </a:solidFill>
            </a:endParaRPr>
          </a:p>
        </p:txBody>
      </p:sp>
    </p:spTree>
    <p:extLst>
      <p:ext uri="{BB962C8B-B14F-4D97-AF65-F5344CB8AC3E}">
        <p14:creationId xmlns="" xmlns:p14="http://schemas.microsoft.com/office/powerpoint/2010/main" val="4179300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0" y="217274"/>
            <a:ext cx="89916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Benefits to Partners &amp; End-Users</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
          <p:cNvSpPr txBox="1">
            <a:spLocks/>
          </p:cNvSpPr>
          <p:nvPr/>
        </p:nvSpPr>
        <p:spPr>
          <a:xfrm>
            <a:off x="2715875" y="1255945"/>
            <a:ext cx="6456871"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Aft>
                <a:spcPts val="600"/>
              </a:spcAft>
              <a:buClr>
                <a:srgbClr val="0C579C"/>
              </a:buClr>
              <a:buSzPct val="75000"/>
              <a:defRPr/>
            </a:pPr>
            <a:r>
              <a:rPr lang="en-US" sz="1600" dirty="0"/>
              <a:t>Introduction to new methods to augment current practices: </a:t>
            </a:r>
            <a:r>
              <a:rPr lang="en-US" sz="1600" b="1" dirty="0"/>
              <a:t>Cost-saving &amp; </a:t>
            </a:r>
            <a:r>
              <a:rPr lang="en-US" sz="1600" b="1" dirty="0" smtClean="0"/>
              <a:t>time-saving</a:t>
            </a:r>
            <a:endParaRPr lang="en-US" sz="1600" b="1" dirty="0"/>
          </a:p>
          <a:p>
            <a:pPr>
              <a:spcAft>
                <a:spcPts val="600"/>
              </a:spcAft>
              <a:buClr>
                <a:srgbClr val="0C579C"/>
              </a:buClr>
              <a:buSzPct val="75000"/>
              <a:defRPr/>
            </a:pPr>
            <a:r>
              <a:rPr lang="en-US" sz="1600" dirty="0"/>
              <a:t>Enhanced </a:t>
            </a:r>
            <a:r>
              <a:rPr lang="en-US" sz="1600" b="1" dirty="0"/>
              <a:t>decision support </a:t>
            </a:r>
            <a:r>
              <a:rPr lang="en-US" sz="1600" dirty="0"/>
              <a:t>through use of NASA EOS</a:t>
            </a:r>
          </a:p>
          <a:p>
            <a:pPr>
              <a:spcAft>
                <a:spcPts val="600"/>
              </a:spcAft>
              <a:buClr>
                <a:srgbClr val="0C579C"/>
              </a:buClr>
              <a:buSzPct val="75000"/>
              <a:defRPr/>
            </a:pPr>
            <a:r>
              <a:rPr lang="en-US" sz="1600" b="1" dirty="0"/>
              <a:t>Increased exposure</a:t>
            </a:r>
            <a:r>
              <a:rPr lang="en-US" sz="1600" dirty="0"/>
              <a:t> to NASA Earth Science technologies and capabilities</a:t>
            </a:r>
          </a:p>
          <a:p>
            <a:pPr>
              <a:spcAft>
                <a:spcPts val="600"/>
              </a:spcAft>
              <a:buClr>
                <a:srgbClr val="0C579C"/>
              </a:buClr>
              <a:buSzPct val="75000"/>
              <a:defRPr/>
            </a:pPr>
            <a:r>
              <a:rPr lang="en-US" sz="1600" dirty="0"/>
              <a:t>Introduction to </a:t>
            </a:r>
            <a:r>
              <a:rPr lang="en-US" sz="1600" b="1" dirty="0"/>
              <a:t>NASA’s Applied Sciences Program </a:t>
            </a:r>
            <a:r>
              <a:rPr lang="en-US" sz="1600" dirty="0"/>
              <a:t>and its contributions to local communities, the country, and the world</a:t>
            </a:r>
          </a:p>
          <a:p>
            <a:pPr>
              <a:spcAft>
                <a:spcPts val="600"/>
              </a:spcAft>
              <a:buClr>
                <a:srgbClr val="0C579C"/>
              </a:buClr>
              <a:buSzPct val="75000"/>
              <a:defRPr/>
            </a:pPr>
            <a:r>
              <a:rPr lang="en-US" sz="1600" b="1" dirty="0"/>
              <a:t>Hands-on training </a:t>
            </a:r>
            <a:r>
              <a:rPr lang="en-US" sz="1600" dirty="0"/>
              <a:t>with practical applications of remote sensing and NASA Earth science </a:t>
            </a:r>
          </a:p>
          <a:p>
            <a:pPr>
              <a:spcAft>
                <a:spcPts val="600"/>
              </a:spcAft>
              <a:buClr>
                <a:srgbClr val="0C579C"/>
              </a:buClr>
              <a:buSzPct val="75000"/>
              <a:defRPr/>
            </a:pPr>
            <a:r>
              <a:rPr lang="en-US" sz="1600" dirty="0"/>
              <a:t>Improved remote sensing and geographic information science (GIS) capabilities</a:t>
            </a:r>
          </a:p>
          <a:p>
            <a:pPr>
              <a:spcAft>
                <a:spcPts val="600"/>
              </a:spcAft>
              <a:buClr>
                <a:srgbClr val="0C579C"/>
              </a:buClr>
              <a:buSzPct val="75000"/>
              <a:defRPr/>
            </a:pPr>
            <a:r>
              <a:rPr lang="en-US" sz="1600" dirty="0"/>
              <a:t>Interaction with bright and </a:t>
            </a:r>
            <a:r>
              <a:rPr lang="en-US" sz="1600" b="1" dirty="0"/>
              <a:t>innovative young professionals</a:t>
            </a:r>
          </a:p>
          <a:p>
            <a:pPr>
              <a:spcAft>
                <a:spcPts val="600"/>
              </a:spcAft>
              <a:buClr>
                <a:srgbClr val="0C579C"/>
              </a:buClr>
              <a:buSzPct val="75000"/>
              <a:defRPr/>
            </a:pPr>
            <a:r>
              <a:rPr lang="en-US" sz="1600" dirty="0"/>
              <a:t>Opportunities for </a:t>
            </a:r>
            <a:r>
              <a:rPr lang="en-US" sz="1600" b="1" dirty="0"/>
              <a:t>networking with the NASA community</a:t>
            </a:r>
          </a:p>
          <a:p>
            <a:pPr>
              <a:spcAft>
                <a:spcPts val="600"/>
              </a:spcAft>
              <a:buClr>
                <a:srgbClr val="0C579C"/>
              </a:buClr>
              <a:buSzPct val="75000"/>
              <a:defRPr/>
            </a:pPr>
            <a:r>
              <a:rPr lang="en-US" sz="1600" b="1" dirty="0"/>
              <a:t>Strong recruiting pool </a:t>
            </a:r>
            <a:r>
              <a:rPr lang="en-US" sz="1600" dirty="0"/>
              <a:t>of early career professionals with a knowledge of Earth observations and their capabilities</a:t>
            </a:r>
            <a:endParaRPr lang="en-US" sz="1600" dirty="0" smtClean="0"/>
          </a:p>
        </p:txBody>
      </p:sp>
      <p:pic>
        <p:nvPicPr>
          <p:cNvPr id="3074" name="Picture 2" descr="H:\forElizabeth\DSC_0768edi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987" y="2942733"/>
            <a:ext cx="2534010" cy="1689340"/>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9" name="Picture 5" descr="C:\Users\jfavors\Desktop\DEVELOP NPO Documents\Pictures\Pictures From TS\Stock Images\CEOS\88012220.jpg"/>
          <p:cNvPicPr>
            <a:picLocks noChangeAspect="1" noChangeArrowheads="1"/>
          </p:cNvPicPr>
          <p:nvPr/>
        </p:nvPicPr>
        <p:blipFill>
          <a:blip r:embed="rId5" cstate="screen"/>
          <a:srcRect/>
          <a:stretch>
            <a:fillRect/>
          </a:stretch>
        </p:blipFill>
        <p:spPr bwMode="auto">
          <a:xfrm>
            <a:off x="155988" y="1143738"/>
            <a:ext cx="2541606" cy="1763905"/>
          </a:xfrm>
          <a:prstGeom prst="rect">
            <a:avLst/>
          </a:prstGeom>
          <a:ln>
            <a:noFill/>
          </a:ln>
          <a:effectLst/>
        </p:spPr>
      </p:pic>
      <p:pic>
        <p:nvPicPr>
          <p:cNvPr id="11" name="Picture 10" descr="southBaySaltPondLarge.jpg"/>
          <p:cNvPicPr>
            <a:picLocks noChangeAspect="1"/>
          </p:cNvPicPr>
          <p:nvPr/>
        </p:nvPicPr>
        <p:blipFill>
          <a:blip r:embed="rId6" cstate="print"/>
          <a:srcRect/>
          <a:stretch>
            <a:fillRect/>
          </a:stretch>
        </p:blipFill>
        <p:spPr bwMode="auto">
          <a:xfrm>
            <a:off x="164613" y="4683829"/>
            <a:ext cx="2534010" cy="1635599"/>
          </a:xfrm>
          <a:prstGeom prst="rect">
            <a:avLst/>
          </a:prstGeom>
          <a:noFill/>
          <a:ln w="15875" cap="sq">
            <a:noFill/>
            <a:miter lim="800000"/>
            <a:headEnd/>
            <a:tailEnd/>
          </a:ln>
        </p:spPr>
      </p:pic>
    </p:spTree>
    <p:extLst>
      <p:ext uri="{BB962C8B-B14F-4D97-AF65-F5344CB8AC3E}">
        <p14:creationId xmlns="" xmlns:p14="http://schemas.microsoft.com/office/powerpoint/2010/main" val="288612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609601"/>
            <a:ext cx="2735179" cy="5518483"/>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 y="152401"/>
            <a:ext cx="8839200" cy="233190"/>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a:spLocks/>
          </p:cNvSpPr>
          <p:nvPr/>
        </p:nvSpPr>
        <p:spPr>
          <a:xfrm>
            <a:off x="1227448" y="196388"/>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76722"/>
            <a:ext cx="8819147" cy="440957"/>
          </a:xfrm>
          <a:prstGeom prst="rect">
            <a:avLst/>
          </a:prstGeom>
        </p:spPr>
      </p:pic>
      <p:sp>
        <p:nvSpPr>
          <p:cNvPr id="23" name="Title 2"/>
          <p:cNvSpPr txBox="1">
            <a:spLocks/>
          </p:cNvSpPr>
          <p:nvPr/>
        </p:nvSpPr>
        <p:spPr>
          <a:xfrm>
            <a:off x="2779723" y="5088552"/>
            <a:ext cx="6286639" cy="1312248"/>
          </a:xfrm>
          <a:prstGeom prst="rect">
            <a:avLst/>
          </a:prstGeom>
        </p:spPr>
        <p:txBody>
          <a:bodyPr vert="horz" lIns="91387" tIns="45693" rIns="91387" bIns="45693" anchor="ctr">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pPr algn="ctr">
              <a:defRPr/>
            </a:pPr>
            <a:r>
              <a:rPr lang="en-US" sz="3200" dirty="0" smtClean="0">
                <a:solidFill>
                  <a:srgbClr val="0F6FC6"/>
                </a:solidFill>
              </a:rPr>
              <a:t>Previous Project Examples</a:t>
            </a:r>
            <a:endParaRPr lang="en-US" sz="3200" dirty="0">
              <a:solidFill>
                <a:srgbClr val="0F6FC6"/>
              </a:solidFill>
            </a:endParaRPr>
          </a:p>
        </p:txBody>
      </p:sp>
      <p:pic>
        <p:nvPicPr>
          <p:cNvPr id="3" name="Picture 2" descr="Screen Shot 2014-02-07 at 2.49.39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4755" y="533821"/>
            <a:ext cx="5729576" cy="4844862"/>
          </a:xfrm>
          <a:prstGeom prst="rect">
            <a:avLst/>
          </a:prstGeom>
        </p:spPr>
      </p:pic>
      <p:sp>
        <p:nvSpPr>
          <p:cNvPr id="15" name="Text Placeholder 4"/>
          <p:cNvSpPr txBox="1">
            <a:spLocks/>
          </p:cNvSpPr>
          <p:nvPr/>
        </p:nvSpPr>
        <p:spPr>
          <a:xfrm>
            <a:off x="271725" y="2365518"/>
            <a:ext cx="2518374" cy="2286000"/>
          </a:xfrm>
          <a:prstGeom prst="rect">
            <a:avLst/>
          </a:prstGeom>
        </p:spPr>
        <p:txBody>
          <a:bodyPr vert="horz" lIns="91387" tIns="45693" rIns="91387" bIns="45693">
            <a:normAutofit/>
          </a:bodyPr>
          <a:lstStyle>
            <a:lvl1pPr marL="0" indent="0" algn="l" rtl="0" eaLnBrk="1" latinLnBrk="0" hangingPunct="1">
              <a:spcBef>
                <a:spcPct val="20000"/>
              </a:spcBef>
              <a:spcAft>
                <a:spcPts val="1000"/>
              </a:spcAft>
              <a:buClr>
                <a:schemeClr val="accent1"/>
              </a:buClr>
              <a:buSzPct val="85000"/>
              <a:buFontTx/>
              <a:buNone/>
              <a:defRPr kumimoji="0" sz="1600" kern="1200">
                <a:solidFill>
                  <a:srgbClr val="FFFFFF"/>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1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1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9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9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indent="-285750">
              <a:buClr>
                <a:schemeClr val="bg1"/>
              </a:buClr>
              <a:buFont typeface="Wingdings" panose="05000000000000000000" pitchFamily="2" charset="2"/>
              <a:buChar char="Ø"/>
              <a:defRPr/>
            </a:pPr>
            <a:r>
              <a:rPr lang="en-US" sz="1800" b="1" dirty="0" smtClean="0"/>
              <a:t>Arizona Ecological Forecasting</a:t>
            </a:r>
          </a:p>
          <a:p>
            <a:pPr marL="285750" indent="-285750">
              <a:buClr>
                <a:schemeClr val="bg1"/>
              </a:buClr>
              <a:buFont typeface="Wingdings" panose="05000000000000000000" pitchFamily="2" charset="2"/>
              <a:buChar char="Ø"/>
              <a:defRPr/>
            </a:pPr>
            <a:r>
              <a:rPr lang="en-US" sz="1800" b="1" dirty="0" smtClean="0"/>
              <a:t>Colombia Ecological Forecasting</a:t>
            </a:r>
          </a:p>
        </p:txBody>
      </p:sp>
    </p:spTree>
    <p:extLst>
      <p:ext uri="{BB962C8B-B14F-4D97-AF65-F5344CB8AC3E}">
        <p14:creationId xmlns="" xmlns:p14="http://schemas.microsoft.com/office/powerpoint/2010/main" val="113805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260900" y="1422400"/>
            <a:ext cx="4205220" cy="3249488"/>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Arizona Ecological Forecasting</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C579C"/>
              </a:solidFill>
            </a:endParaRPr>
          </a:p>
        </p:txBody>
      </p:sp>
      <p:sp>
        <p:nvSpPr>
          <p:cNvPr id="8" name="Content Placeholder 2"/>
          <p:cNvSpPr txBox="1">
            <a:spLocks/>
          </p:cNvSpPr>
          <p:nvPr/>
        </p:nvSpPr>
        <p:spPr>
          <a:xfrm>
            <a:off x="4101290" y="4673823"/>
            <a:ext cx="4824996" cy="1610864"/>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r>
              <a:rPr lang="en-US" sz="1800" u="sng" dirty="0" smtClean="0"/>
              <a:t>Partners</a:t>
            </a:r>
          </a:p>
          <a:p>
            <a:pPr lvl="1">
              <a:buClr>
                <a:srgbClr val="0C579C"/>
              </a:buClr>
              <a:defRPr/>
            </a:pPr>
            <a:r>
              <a:rPr lang="en-US" sz="1600" dirty="0" smtClean="0">
                <a:solidFill>
                  <a:schemeClr val="tx1"/>
                </a:solidFill>
              </a:rPr>
              <a:t>USGS Fort Collins Science Center</a:t>
            </a:r>
          </a:p>
          <a:p>
            <a:pPr lvl="1">
              <a:buClr>
                <a:srgbClr val="0C579C"/>
              </a:buClr>
              <a:defRPr/>
            </a:pPr>
            <a:r>
              <a:rPr lang="en-US" sz="1600" dirty="0" smtClean="0">
                <a:solidFill>
                  <a:schemeClr val="tx1"/>
                </a:solidFill>
              </a:rPr>
              <a:t>Natural Resource Ecology Laboratory, Colorado State University</a:t>
            </a:r>
          </a:p>
          <a:p>
            <a:pPr lvl="1">
              <a:buClr>
                <a:srgbClr val="0C579C"/>
              </a:buClr>
              <a:defRPr/>
            </a:pPr>
            <a:r>
              <a:rPr lang="en-US" sz="1600" dirty="0" smtClean="0">
                <a:solidFill>
                  <a:schemeClr val="tx1"/>
                </a:solidFill>
              </a:rPr>
              <a:t>USFWS, Havasu National Wildlife Refuge</a:t>
            </a:r>
          </a:p>
          <a:p>
            <a:pPr lvl="1">
              <a:buClr>
                <a:srgbClr val="0C579C"/>
              </a:buClr>
              <a:defRPr/>
            </a:pPr>
            <a:endParaRPr lang="en-US" sz="1600" dirty="0" smtClean="0">
              <a:solidFill>
                <a:schemeClr val="tx1"/>
              </a:solidFill>
            </a:endParaRPr>
          </a:p>
        </p:txBody>
      </p:sp>
      <p:sp>
        <p:nvSpPr>
          <p:cNvPr id="11" name="Content Placeholder 2"/>
          <p:cNvSpPr txBox="1">
            <a:spLocks noChangeAspect="1"/>
          </p:cNvSpPr>
          <p:nvPr/>
        </p:nvSpPr>
        <p:spPr>
          <a:xfrm>
            <a:off x="2407556" y="1278325"/>
            <a:ext cx="3203308" cy="30783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endParaRPr lang="en-US" sz="1000" dirty="0" smtClean="0">
              <a:solidFill>
                <a:srgbClr val="0C579C"/>
              </a:solidFill>
            </a:endParaRPr>
          </a:p>
        </p:txBody>
      </p:sp>
      <p:sp>
        <p:nvSpPr>
          <p:cNvPr id="21" name="Content Placeholder 2"/>
          <p:cNvSpPr txBox="1">
            <a:spLocks/>
          </p:cNvSpPr>
          <p:nvPr/>
        </p:nvSpPr>
        <p:spPr>
          <a:xfrm>
            <a:off x="174168" y="1196748"/>
            <a:ext cx="3947886" cy="523308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Font typeface="Wingdings 2"/>
              <a:buNone/>
              <a:defRPr/>
            </a:pPr>
            <a:r>
              <a:rPr lang="en-US" sz="1800" u="sng" dirty="0" smtClean="0"/>
              <a:t>Community Concerns</a:t>
            </a:r>
          </a:p>
          <a:p>
            <a:pPr lvl="1">
              <a:buClr>
                <a:srgbClr val="0C579C"/>
              </a:buClr>
              <a:defRPr/>
            </a:pPr>
            <a:r>
              <a:rPr lang="en-US" sz="1600" dirty="0" smtClean="0">
                <a:solidFill>
                  <a:schemeClr val="tx1"/>
                </a:solidFill>
              </a:rPr>
              <a:t>Tamarisk sub-species have invaded riparian zones of the American West</a:t>
            </a:r>
          </a:p>
          <a:p>
            <a:pPr lvl="1">
              <a:buClr>
                <a:srgbClr val="0C579C"/>
              </a:buClr>
              <a:defRPr/>
            </a:pPr>
            <a:r>
              <a:rPr lang="en-US" sz="1600" dirty="0" smtClean="0">
                <a:solidFill>
                  <a:schemeClr val="tx1"/>
                </a:solidFill>
              </a:rPr>
              <a:t>Displace native vegetation that provides bird habitat</a:t>
            </a:r>
          </a:p>
          <a:p>
            <a:pPr lvl="1">
              <a:spcAft>
                <a:spcPts val="1800"/>
              </a:spcAft>
              <a:buClr>
                <a:srgbClr val="0C579C"/>
              </a:buClr>
              <a:defRPr/>
            </a:pPr>
            <a:r>
              <a:rPr lang="en-US" sz="1600" dirty="0" smtClean="0">
                <a:solidFill>
                  <a:schemeClr val="tx1"/>
                </a:solidFill>
              </a:rPr>
              <a:t>Sediment accumulation around tamarisk root systems narrows stream channels and increases flooding potential</a:t>
            </a:r>
            <a:endParaRPr lang="en-US" sz="2100" dirty="0" smtClean="0"/>
          </a:p>
          <a:p>
            <a:pPr marL="0" indent="0">
              <a:buClr>
                <a:srgbClr val="0C579C"/>
              </a:buClr>
              <a:buNone/>
              <a:defRPr/>
            </a:pPr>
            <a:r>
              <a:rPr lang="en-US" sz="1800" u="sng" dirty="0" smtClean="0"/>
              <a:t>Overview</a:t>
            </a:r>
          </a:p>
          <a:p>
            <a:pPr lvl="1">
              <a:buClr>
                <a:srgbClr val="0C579C"/>
              </a:buClr>
              <a:defRPr/>
            </a:pPr>
            <a:r>
              <a:rPr lang="en-US" sz="1600" dirty="0" smtClean="0">
                <a:solidFill>
                  <a:schemeClr val="tx1"/>
                </a:solidFill>
              </a:rPr>
              <a:t>Modeled current extent of tamarisk invasion in </a:t>
            </a:r>
            <a:r>
              <a:rPr lang="en-US" sz="1600" dirty="0" err="1" smtClean="0">
                <a:solidFill>
                  <a:schemeClr val="tx1"/>
                </a:solidFill>
              </a:rPr>
              <a:t>Topock</a:t>
            </a:r>
            <a:r>
              <a:rPr lang="en-US" sz="1600" dirty="0" smtClean="0">
                <a:solidFill>
                  <a:schemeClr val="tx1"/>
                </a:solidFill>
              </a:rPr>
              <a:t> Marsh</a:t>
            </a:r>
          </a:p>
          <a:p>
            <a:pPr lvl="1">
              <a:buClr>
                <a:srgbClr val="0C579C"/>
              </a:buClr>
              <a:defRPr/>
            </a:pPr>
            <a:r>
              <a:rPr lang="en-US" sz="1600" dirty="0" smtClean="0">
                <a:solidFill>
                  <a:schemeClr val="tx1"/>
                </a:solidFill>
              </a:rPr>
              <a:t>Map outputs will be incorporated into the DSS being developed for HNWR managers</a:t>
            </a:r>
          </a:p>
          <a:p>
            <a:pPr>
              <a:buClr>
                <a:srgbClr val="0C579C"/>
              </a:buClr>
              <a:buNone/>
              <a:defRPr/>
            </a:pPr>
            <a:endParaRPr lang="en-US" sz="2100" dirty="0" smtClean="0">
              <a:solidFill>
                <a:schemeClr val="tx1"/>
              </a:solidFill>
            </a:endParaRPr>
          </a:p>
          <a:p>
            <a:pPr lvl="1">
              <a:buClr>
                <a:srgbClr val="0C579C"/>
              </a:buClr>
              <a:buNone/>
              <a:defRPr/>
            </a:pPr>
            <a:endParaRPr lang="en-US" sz="1500" dirty="0" smtClean="0">
              <a:solidFill>
                <a:schemeClr val="tx1"/>
              </a:solidFill>
            </a:endParaRPr>
          </a:p>
          <a:p>
            <a:pPr lvl="1">
              <a:buClr>
                <a:srgbClr val="0C579C"/>
              </a:buClr>
              <a:buNone/>
              <a:defRPr/>
            </a:pPr>
            <a:endParaRPr lang="en-US" sz="1500" dirty="0" smtClean="0">
              <a:solidFill>
                <a:schemeClr val="tx1"/>
              </a:solidFill>
            </a:endParaRPr>
          </a:p>
        </p:txBody>
      </p:sp>
      <p:sp>
        <p:nvSpPr>
          <p:cNvPr id="14" name="TextBox 13"/>
          <p:cNvSpPr txBox="1"/>
          <p:nvPr/>
        </p:nvSpPr>
        <p:spPr>
          <a:xfrm>
            <a:off x="4586762" y="1146947"/>
            <a:ext cx="3680481" cy="338554"/>
          </a:xfrm>
          <a:prstGeom prst="rect">
            <a:avLst/>
          </a:prstGeom>
          <a:noFill/>
        </p:spPr>
        <p:txBody>
          <a:bodyPr wrap="square" rtlCol="0">
            <a:spAutoFit/>
          </a:bodyPr>
          <a:lstStyle/>
          <a:p>
            <a:pPr algn="ctr"/>
            <a:r>
              <a:rPr lang="en-US" sz="1600" dirty="0" smtClean="0"/>
              <a:t>Predicted Tamarisk Probability</a:t>
            </a:r>
          </a:p>
        </p:txBody>
      </p:sp>
    </p:spTree>
    <p:extLst>
      <p:ext uri="{BB962C8B-B14F-4D97-AF65-F5344CB8AC3E}">
        <p14:creationId xmlns="" xmlns:p14="http://schemas.microsoft.com/office/powerpoint/2010/main" val="159558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Colombia Ecological Forecasting</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C579C"/>
              </a:solidFill>
            </a:endParaRPr>
          </a:p>
        </p:txBody>
      </p:sp>
      <p:sp>
        <p:nvSpPr>
          <p:cNvPr id="8" name="Content Placeholder 2"/>
          <p:cNvSpPr txBox="1">
            <a:spLocks/>
          </p:cNvSpPr>
          <p:nvPr/>
        </p:nvSpPr>
        <p:spPr>
          <a:xfrm>
            <a:off x="21500" y="1173387"/>
            <a:ext cx="4631656" cy="5192744"/>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1200"/>
              </a:spcBef>
              <a:buClr>
                <a:srgbClr val="0C579C"/>
              </a:buClr>
              <a:buFont typeface="Wingdings 2"/>
              <a:buNone/>
              <a:defRPr/>
            </a:pPr>
            <a:r>
              <a:rPr lang="en-US" sz="1800" u="sng" dirty="0" smtClean="0"/>
              <a:t>Community Concerns</a:t>
            </a:r>
          </a:p>
          <a:p>
            <a:pPr lvl="1">
              <a:buClr>
                <a:srgbClr val="0C579C"/>
              </a:buClr>
              <a:defRPr/>
            </a:pPr>
            <a:r>
              <a:rPr lang="en-US" sz="1600" dirty="0" smtClean="0">
                <a:solidFill>
                  <a:schemeClr val="tx1"/>
                </a:solidFill>
              </a:rPr>
              <a:t>Cotton-top </a:t>
            </a:r>
            <a:r>
              <a:rPr lang="en-US" sz="1600" dirty="0" err="1" smtClean="0">
                <a:solidFill>
                  <a:schemeClr val="tx1"/>
                </a:solidFill>
              </a:rPr>
              <a:t>Tamarin</a:t>
            </a:r>
            <a:r>
              <a:rPr lang="en-US" sz="1600" dirty="0" smtClean="0">
                <a:solidFill>
                  <a:schemeClr val="tx1"/>
                </a:solidFill>
              </a:rPr>
              <a:t> species is critically endangered with only 6,000 individuals remaining</a:t>
            </a:r>
          </a:p>
          <a:p>
            <a:pPr lvl="1">
              <a:buClr>
                <a:srgbClr val="0C579C"/>
              </a:buClr>
              <a:defRPr/>
            </a:pPr>
            <a:r>
              <a:rPr lang="en-US" sz="1600" dirty="0" smtClean="0">
                <a:solidFill>
                  <a:schemeClr val="tx1"/>
                </a:solidFill>
              </a:rPr>
              <a:t>Threats include deforestation, biomedical research, and illegal pet trade</a:t>
            </a:r>
          </a:p>
          <a:p>
            <a:pPr marL="0" indent="0">
              <a:spcBef>
                <a:spcPts val="1200"/>
              </a:spcBef>
              <a:buClr>
                <a:srgbClr val="0C579C"/>
              </a:buClr>
              <a:buFont typeface="Wingdings 2"/>
              <a:buNone/>
              <a:defRPr/>
            </a:pPr>
            <a:r>
              <a:rPr lang="en-US" sz="1800" u="sng" dirty="0" smtClean="0"/>
              <a:t>Partners</a:t>
            </a:r>
          </a:p>
          <a:p>
            <a:pPr lvl="1">
              <a:buClr>
                <a:srgbClr val="0C579C"/>
              </a:buClr>
              <a:defRPr/>
            </a:pPr>
            <a:r>
              <a:rPr lang="en-US" sz="1600" dirty="0" smtClean="0">
                <a:solidFill>
                  <a:schemeClr val="tx1"/>
                </a:solidFill>
              </a:rPr>
              <a:t>Disney’s Animal Kingdom </a:t>
            </a:r>
          </a:p>
          <a:p>
            <a:pPr lvl="1">
              <a:buClr>
                <a:srgbClr val="0C579C"/>
              </a:buClr>
              <a:defRPr/>
            </a:pPr>
            <a:r>
              <a:rPr lang="en-US" sz="1600" dirty="0" smtClean="0">
                <a:solidFill>
                  <a:schemeClr val="tx1"/>
                </a:solidFill>
              </a:rPr>
              <a:t>Proyecto </a:t>
            </a:r>
            <a:r>
              <a:rPr lang="en-US" sz="1600" dirty="0" err="1" smtClean="0">
                <a:solidFill>
                  <a:schemeClr val="tx1"/>
                </a:solidFill>
              </a:rPr>
              <a:t>Tití</a:t>
            </a:r>
            <a:endParaRPr lang="en-US" sz="1600" dirty="0" smtClean="0">
              <a:solidFill>
                <a:schemeClr val="tx1"/>
              </a:solidFill>
            </a:endParaRPr>
          </a:p>
          <a:p>
            <a:pPr marL="0" indent="0">
              <a:spcBef>
                <a:spcPts val="1200"/>
              </a:spcBef>
              <a:buClr>
                <a:srgbClr val="0C579C"/>
              </a:buClr>
              <a:buFont typeface="Wingdings 2"/>
              <a:buNone/>
              <a:defRPr/>
            </a:pPr>
            <a:r>
              <a:rPr lang="en-US" sz="1800" u="sng" dirty="0" smtClean="0"/>
              <a:t>Overview</a:t>
            </a:r>
          </a:p>
          <a:p>
            <a:pPr lvl="1">
              <a:buClr>
                <a:srgbClr val="0C579C"/>
              </a:buClr>
              <a:defRPr/>
            </a:pPr>
            <a:r>
              <a:rPr lang="en-US" sz="1600" dirty="0" smtClean="0">
                <a:solidFill>
                  <a:schemeClr val="tx1"/>
                </a:solidFill>
              </a:rPr>
              <a:t>Create a time series of Landsat imagery displaying deforestation within the historic range of </a:t>
            </a:r>
            <a:r>
              <a:rPr lang="en-US" sz="1600" dirty="0" err="1">
                <a:solidFill>
                  <a:schemeClr val="tx1"/>
                </a:solidFill>
              </a:rPr>
              <a:t>T</a:t>
            </a:r>
            <a:r>
              <a:rPr lang="en-US" sz="1600" dirty="0" err="1" smtClean="0">
                <a:solidFill>
                  <a:schemeClr val="tx1"/>
                </a:solidFill>
              </a:rPr>
              <a:t>amarin</a:t>
            </a:r>
            <a:r>
              <a:rPr lang="en-US" sz="1600" dirty="0" smtClean="0">
                <a:solidFill>
                  <a:schemeClr val="tx1"/>
                </a:solidFill>
              </a:rPr>
              <a:t> habitat</a:t>
            </a:r>
          </a:p>
          <a:p>
            <a:pPr lvl="1">
              <a:buClr>
                <a:srgbClr val="0C579C"/>
              </a:buClr>
              <a:defRPr/>
            </a:pPr>
            <a:r>
              <a:rPr lang="en-US" sz="1600" dirty="0">
                <a:solidFill>
                  <a:schemeClr val="tx1"/>
                </a:solidFill>
              </a:rPr>
              <a:t>Conduct a forest connectivity assessment and identify land tracts suitable for habitat conservation </a:t>
            </a:r>
          </a:p>
        </p:txBody>
      </p:sp>
      <p:grpSp>
        <p:nvGrpSpPr>
          <p:cNvPr id="12" name="Group 11"/>
          <p:cNvGrpSpPr/>
          <p:nvPr/>
        </p:nvGrpSpPr>
        <p:grpSpPr>
          <a:xfrm>
            <a:off x="4540576" y="1143000"/>
            <a:ext cx="4527224" cy="2421289"/>
            <a:chOff x="849818" y="2503525"/>
            <a:chExt cx="7196775" cy="4315568"/>
          </a:xfrm>
        </p:grpSpPr>
        <p:pic>
          <p:nvPicPr>
            <p:cNvPr id="13" name="Picture 12"/>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849818" y="2521269"/>
              <a:ext cx="2427514" cy="3810000"/>
            </a:xfrm>
            <a:prstGeom prst="rect">
              <a:avLst/>
            </a:prstGeom>
          </p:spPr>
        </p:pic>
        <p:grpSp>
          <p:nvGrpSpPr>
            <p:cNvPr id="14" name="Group 13"/>
            <p:cNvGrpSpPr/>
            <p:nvPr/>
          </p:nvGrpSpPr>
          <p:grpSpPr>
            <a:xfrm>
              <a:off x="1198160" y="2503525"/>
              <a:ext cx="6848433" cy="4315568"/>
              <a:chOff x="1198160" y="2503525"/>
              <a:chExt cx="6848433" cy="4315568"/>
            </a:xfrm>
          </p:grpSpPr>
          <p:pic>
            <p:nvPicPr>
              <p:cNvPr id="15" name="Picture 14"/>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3326464" y="2558500"/>
                <a:ext cx="2310932" cy="3712028"/>
              </a:xfrm>
              <a:prstGeom prst="rect">
                <a:avLst/>
              </a:prstGeom>
            </p:spPr>
          </p:pic>
          <p:pic>
            <p:nvPicPr>
              <p:cNvPr id="16" name="Picture 15"/>
              <p:cNvPicPr>
                <a:picLocks noChangeAspect="1"/>
              </p:cNvPicPr>
              <p:nvPr/>
            </p:nvPicPr>
            <p:blipFill rotWithShape="1">
              <a:blip r:embed="rId6" cstate="print">
                <a:extLst>
                  <a:ext uri="{28A0092B-C50C-407E-A947-70E740481C1C}">
                    <a14:useLocalDpi xmlns="" xmlns:a14="http://schemas.microsoft.com/office/drawing/2010/main" val="0"/>
                  </a:ext>
                </a:extLst>
              </a:blip>
              <a:srcRect r="5007"/>
              <a:stretch/>
            </p:blipFill>
            <p:spPr>
              <a:xfrm>
                <a:off x="5686529" y="2513570"/>
                <a:ext cx="2269332" cy="3756958"/>
              </a:xfrm>
              <a:prstGeom prst="rect">
                <a:avLst/>
              </a:prstGeom>
            </p:spPr>
          </p:pic>
          <p:sp>
            <p:nvSpPr>
              <p:cNvPr id="17" name="TextBox 16"/>
              <p:cNvSpPr txBox="1"/>
              <p:nvPr/>
            </p:nvSpPr>
            <p:spPr>
              <a:xfrm>
                <a:off x="1198160" y="6245553"/>
                <a:ext cx="2128304" cy="5485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Landsat 5 TM</a:t>
                </a:r>
              </a:p>
            </p:txBody>
          </p:sp>
          <p:sp>
            <p:nvSpPr>
              <p:cNvPr id="19" name="TextBox 18"/>
              <p:cNvSpPr txBox="1"/>
              <p:nvPr/>
            </p:nvSpPr>
            <p:spPr>
              <a:xfrm>
                <a:off x="3408427" y="6270529"/>
                <a:ext cx="2464418" cy="5485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Landsat 7 ETM+</a:t>
                </a:r>
              </a:p>
            </p:txBody>
          </p:sp>
          <p:sp>
            <p:nvSpPr>
              <p:cNvPr id="20" name="TextBox 19"/>
              <p:cNvSpPr txBox="1"/>
              <p:nvPr/>
            </p:nvSpPr>
            <p:spPr>
              <a:xfrm>
                <a:off x="5872845" y="6245553"/>
                <a:ext cx="2173748" cy="5485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Landsat 8 OLI</a:t>
                </a:r>
              </a:p>
            </p:txBody>
          </p:sp>
          <p:sp>
            <p:nvSpPr>
              <p:cNvPr id="21" name="TextBox 20"/>
              <p:cNvSpPr txBox="1"/>
              <p:nvPr/>
            </p:nvSpPr>
            <p:spPr>
              <a:xfrm>
                <a:off x="3502859" y="2521270"/>
                <a:ext cx="1149453" cy="658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2002</a:t>
                </a:r>
                <a:endParaRPr kumimoji="0" lang="en-US" sz="2800" b="0" i="0" u="none" strike="noStrike" kern="0" cap="none" spc="0" normalizeH="0" baseline="0" noProof="0" dirty="0" smtClean="0">
                  <a:ln>
                    <a:noFill/>
                  </a:ln>
                  <a:solidFill>
                    <a:prstClr val="black"/>
                  </a:solidFill>
                  <a:effectLst/>
                  <a:uLnTx/>
                  <a:uFillTx/>
                </a:endParaRPr>
              </a:p>
            </p:txBody>
          </p:sp>
          <p:sp>
            <p:nvSpPr>
              <p:cNvPr id="22" name="TextBox 21"/>
              <p:cNvSpPr txBox="1"/>
              <p:nvPr/>
            </p:nvSpPr>
            <p:spPr>
              <a:xfrm>
                <a:off x="6149894" y="2539608"/>
                <a:ext cx="1138096" cy="658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2014</a:t>
                </a:r>
                <a:endParaRPr kumimoji="0" lang="en-US" sz="2400" b="0" i="0" u="none" strike="noStrike" kern="0" cap="none" spc="0" normalizeH="0" baseline="0" noProof="0" dirty="0" smtClean="0">
                  <a:ln>
                    <a:noFill/>
                  </a:ln>
                  <a:solidFill>
                    <a:prstClr val="black"/>
                  </a:solidFill>
                  <a:effectLst/>
                  <a:uLnTx/>
                  <a:uFillTx/>
                </a:endParaRPr>
              </a:p>
            </p:txBody>
          </p:sp>
          <p:sp>
            <p:nvSpPr>
              <p:cNvPr id="23" name="Rectangle 22"/>
              <p:cNvSpPr/>
              <p:nvPr/>
            </p:nvSpPr>
            <p:spPr>
              <a:xfrm>
                <a:off x="1230356" y="2503525"/>
                <a:ext cx="822662" cy="4813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1991</a:t>
                </a:r>
                <a:endParaRPr kumimoji="0" lang="en-US" sz="1800" b="0" i="0" u="none" strike="noStrike" kern="0" cap="none" spc="0" normalizeH="0" baseline="0" noProof="0" dirty="0" smtClean="0">
                  <a:ln>
                    <a:noFill/>
                  </a:ln>
                  <a:solidFill>
                    <a:prstClr val="black"/>
                  </a:solidFill>
                  <a:effectLst/>
                  <a:uLnTx/>
                  <a:uFillTx/>
                </a:endParaRPr>
              </a:p>
            </p:txBody>
          </p:sp>
        </p:grpSp>
      </p:grpSp>
      <p:pic>
        <p:nvPicPr>
          <p:cNvPr id="2" name="Picture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66607" y="3595258"/>
            <a:ext cx="1595548" cy="2545603"/>
          </a:xfrm>
          <a:prstGeom prst="rect">
            <a:avLst/>
          </a:prstGeom>
        </p:spPr>
      </p:pic>
      <p:sp>
        <p:nvSpPr>
          <p:cNvPr id="24" name="TextBox 23"/>
          <p:cNvSpPr txBox="1"/>
          <p:nvPr/>
        </p:nvSpPr>
        <p:spPr>
          <a:xfrm>
            <a:off x="4405761" y="6066892"/>
            <a:ext cx="264532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Forest loss of 20 % from 1991 to 2014</a:t>
            </a:r>
          </a:p>
        </p:txBody>
      </p:sp>
      <p:pic>
        <p:nvPicPr>
          <p:cNvPr id="25" name="Picture 24"/>
          <p:cNvPicPr>
            <a:picLocks noChangeAspect="1"/>
          </p:cNvPicPr>
          <p:nvPr/>
        </p:nvPicPr>
        <p:blipFill rotWithShape="1">
          <a:blip r:embed="rId8" cstate="print">
            <a:extLst>
              <a:ext uri="{28A0092B-C50C-407E-A947-70E740481C1C}">
                <a14:useLocalDpi xmlns="" xmlns:a14="http://schemas.microsoft.com/office/drawing/2010/main" val="0"/>
              </a:ext>
            </a:extLst>
          </a:blip>
          <a:srcRect/>
          <a:stretch/>
        </p:blipFill>
        <p:spPr>
          <a:xfrm>
            <a:off x="6796923" y="3595258"/>
            <a:ext cx="2034860" cy="2703024"/>
          </a:xfrm>
          <a:prstGeom prst="rect">
            <a:avLst/>
          </a:prstGeom>
        </p:spPr>
      </p:pic>
      <p:sp>
        <p:nvSpPr>
          <p:cNvPr id="26" name="TextBox 25"/>
          <p:cNvSpPr txBox="1"/>
          <p:nvPr/>
        </p:nvSpPr>
        <p:spPr>
          <a:xfrm>
            <a:off x="6723214" y="3596444"/>
            <a:ext cx="1955160" cy="400110"/>
          </a:xfrm>
          <a:prstGeom prst="rect">
            <a:avLst/>
          </a:prstGeom>
          <a:noFill/>
        </p:spPr>
        <p:txBody>
          <a:bodyPr wrap="square" rtlCol="0">
            <a:spAutoFit/>
          </a:bodyPr>
          <a:lstStyle/>
          <a:p>
            <a:r>
              <a:rPr lang="en-US" sz="1000" b="1" dirty="0">
                <a:solidFill>
                  <a:schemeClr val="bg1"/>
                </a:solidFill>
              </a:rPr>
              <a:t>Suitable Areas for </a:t>
            </a:r>
            <a:r>
              <a:rPr lang="en-US" sz="1000" b="1" dirty="0" smtClean="0">
                <a:solidFill>
                  <a:schemeClr val="bg1"/>
                </a:solidFill>
              </a:rPr>
              <a:t>Conservation</a:t>
            </a:r>
          </a:p>
        </p:txBody>
      </p:sp>
      <p:pic>
        <p:nvPicPr>
          <p:cNvPr id="27" name="Picture 2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705600" y="4038600"/>
            <a:ext cx="624723" cy="720041"/>
          </a:xfrm>
          <a:prstGeom prst="rect">
            <a:avLst/>
          </a:prstGeom>
        </p:spPr>
      </p:pic>
      <p:sp>
        <p:nvSpPr>
          <p:cNvPr id="28" name="TextBox 27"/>
          <p:cNvSpPr txBox="1"/>
          <p:nvPr/>
        </p:nvSpPr>
        <p:spPr>
          <a:xfrm>
            <a:off x="7013101" y="4064113"/>
            <a:ext cx="1058164" cy="246221"/>
          </a:xfrm>
          <a:prstGeom prst="rect">
            <a:avLst/>
          </a:prstGeom>
          <a:noFill/>
        </p:spPr>
        <p:txBody>
          <a:bodyPr wrap="square" rtlCol="0">
            <a:spAutoFit/>
          </a:bodyPr>
          <a:lstStyle/>
          <a:p>
            <a:r>
              <a:rPr lang="en-US" sz="1000" dirty="0" smtClean="0">
                <a:solidFill>
                  <a:schemeClr val="bg1"/>
                </a:solidFill>
              </a:rPr>
              <a:t>Less Suitable</a:t>
            </a:r>
            <a:endParaRPr lang="en-US" sz="1000" dirty="0">
              <a:solidFill>
                <a:schemeClr val="bg1"/>
              </a:solidFill>
            </a:endParaRPr>
          </a:p>
        </p:txBody>
      </p:sp>
      <p:sp>
        <p:nvSpPr>
          <p:cNvPr id="31" name="TextBox 30"/>
          <p:cNvSpPr txBox="1"/>
          <p:nvPr/>
        </p:nvSpPr>
        <p:spPr>
          <a:xfrm>
            <a:off x="6976660" y="4455460"/>
            <a:ext cx="1032441" cy="246221"/>
          </a:xfrm>
          <a:prstGeom prst="rect">
            <a:avLst/>
          </a:prstGeom>
          <a:noFill/>
        </p:spPr>
        <p:txBody>
          <a:bodyPr wrap="square" rtlCol="0">
            <a:spAutoFit/>
          </a:bodyPr>
          <a:lstStyle/>
          <a:p>
            <a:r>
              <a:rPr lang="en-US" sz="1000" dirty="0" smtClean="0">
                <a:solidFill>
                  <a:schemeClr val="bg1"/>
                </a:solidFill>
              </a:rPr>
              <a:t>More Suitable</a:t>
            </a:r>
            <a:endParaRPr lang="en-US" sz="1000" dirty="0">
              <a:solidFill>
                <a:schemeClr val="bg1"/>
              </a:solidFill>
            </a:endParaRPr>
          </a:p>
        </p:txBody>
      </p:sp>
      <p:pic>
        <p:nvPicPr>
          <p:cNvPr id="3" name="Picture 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302645" y="2943333"/>
            <a:ext cx="935857" cy="1411457"/>
          </a:xfrm>
          <a:prstGeom prst="rect">
            <a:avLst/>
          </a:prstGeom>
        </p:spPr>
      </p:pic>
    </p:spTree>
    <p:extLst>
      <p:ext uri="{BB962C8B-B14F-4D97-AF65-F5344CB8AC3E}">
        <p14:creationId xmlns="" xmlns:p14="http://schemas.microsoft.com/office/powerpoint/2010/main" val="1096420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Partnering w/ DEVELOP</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152400" y="1219200"/>
            <a:ext cx="8839200" cy="5134899"/>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600"/>
              </a:spcBef>
              <a:buClr>
                <a:srgbClr val="0C579C"/>
              </a:buClr>
              <a:buFont typeface="Wingdings 2"/>
              <a:buNone/>
              <a:defRPr/>
            </a:pPr>
            <a:r>
              <a:rPr lang="en-US" sz="2000" b="1" dirty="0" smtClean="0"/>
              <a:t>Project Partner (10 weeks)</a:t>
            </a:r>
          </a:p>
          <a:p>
            <a:pPr>
              <a:spcBef>
                <a:spcPts val="600"/>
              </a:spcBef>
              <a:buClr>
                <a:srgbClr val="0C579C"/>
              </a:buClr>
              <a:defRPr/>
            </a:pPr>
            <a:r>
              <a:rPr lang="en-US" sz="1800" dirty="0" smtClean="0"/>
              <a:t>Project activity takes place at an established DEVELOP node</a:t>
            </a:r>
          </a:p>
          <a:p>
            <a:pPr lvl="1">
              <a:spcBef>
                <a:spcPts val="0"/>
              </a:spcBef>
              <a:buClr>
                <a:srgbClr val="0C579C"/>
              </a:buClr>
              <a:defRPr/>
            </a:pPr>
            <a:r>
              <a:rPr lang="en-US" sz="1600" b="1" dirty="0" smtClean="0">
                <a:solidFill>
                  <a:schemeClr val="tx1"/>
                </a:solidFill>
              </a:rPr>
              <a:t>Partner Provides: Project Idea, Advising</a:t>
            </a:r>
          </a:p>
          <a:p>
            <a:pPr lvl="1">
              <a:spcBef>
                <a:spcPts val="0"/>
              </a:spcBef>
              <a:buClr>
                <a:srgbClr val="0C579C"/>
              </a:buClr>
              <a:defRPr/>
            </a:pPr>
            <a:r>
              <a:rPr lang="en-US" sz="1600" b="1" dirty="0" smtClean="0">
                <a:solidFill>
                  <a:schemeClr val="tx1"/>
                </a:solidFill>
              </a:rPr>
              <a:t>DEVELOP Provides: Participants (pay and limited travel), Project Management</a:t>
            </a:r>
            <a:endParaRPr lang="en-US" sz="1400" b="1" dirty="0" smtClean="0">
              <a:solidFill>
                <a:schemeClr val="tx1"/>
              </a:solidFill>
            </a:endParaRPr>
          </a:p>
          <a:p>
            <a:pPr marL="0" indent="0">
              <a:spcBef>
                <a:spcPts val="600"/>
              </a:spcBef>
              <a:buClr>
                <a:srgbClr val="0C579C"/>
              </a:buClr>
              <a:buNone/>
              <a:defRPr/>
            </a:pPr>
            <a:endParaRPr lang="en-US" sz="2000" b="1" i="1" dirty="0" smtClean="0"/>
          </a:p>
          <a:p>
            <a:pPr marL="0" indent="0">
              <a:spcBef>
                <a:spcPts val="600"/>
              </a:spcBef>
              <a:buClr>
                <a:srgbClr val="0C579C"/>
              </a:buClr>
              <a:buNone/>
              <a:defRPr/>
            </a:pPr>
            <a:r>
              <a:rPr lang="en-US" sz="2000" b="1" i="1" dirty="0" smtClean="0"/>
              <a:t>Interested in partnering with DEVELOP?</a:t>
            </a:r>
          </a:p>
          <a:p>
            <a:pPr>
              <a:spcBef>
                <a:spcPts val="600"/>
              </a:spcBef>
              <a:buClr>
                <a:srgbClr val="0C579C"/>
              </a:buClr>
              <a:defRPr/>
            </a:pPr>
            <a:r>
              <a:rPr lang="en-US" sz="1800" dirty="0" smtClean="0"/>
              <a:t>Express </a:t>
            </a:r>
            <a:r>
              <a:rPr lang="en-US" sz="1800" dirty="0"/>
              <a:t>interest </a:t>
            </a:r>
            <a:r>
              <a:rPr lang="en-US" sz="1800" dirty="0" smtClean="0"/>
              <a:t>to DEVELOP NPO: </a:t>
            </a:r>
            <a:endParaRPr lang="en-US" sz="1800" dirty="0"/>
          </a:p>
          <a:p>
            <a:pPr lvl="1">
              <a:spcBef>
                <a:spcPts val="0"/>
              </a:spcBef>
              <a:buClr>
                <a:srgbClr val="0C579C"/>
              </a:buClr>
              <a:defRPr/>
            </a:pPr>
            <a:r>
              <a:rPr lang="en-US" sz="1600" dirty="0" smtClean="0">
                <a:solidFill>
                  <a:schemeClr val="tx1"/>
                </a:solidFill>
              </a:rPr>
              <a:t>Beth Brumbaugh, </a:t>
            </a:r>
            <a:r>
              <a:rPr lang="en-US" sz="1600" dirty="0" smtClean="0">
                <a:solidFill>
                  <a:schemeClr val="tx1"/>
                </a:solidFill>
                <a:hlinkClick r:id="rId4"/>
              </a:rPr>
              <a:t>Elizabeth.J.Brumbaugh@nasa.gov</a:t>
            </a:r>
            <a:r>
              <a:rPr lang="en-US" sz="1600" dirty="0" smtClean="0">
                <a:solidFill>
                  <a:schemeClr val="tx1"/>
                </a:solidFill>
              </a:rPr>
              <a:t> </a:t>
            </a:r>
          </a:p>
          <a:p>
            <a:pPr lvl="1">
              <a:spcBef>
                <a:spcPts val="0"/>
              </a:spcBef>
              <a:buClr>
                <a:srgbClr val="0C579C"/>
              </a:buClr>
              <a:defRPr/>
            </a:pPr>
            <a:r>
              <a:rPr lang="en-US" sz="1600" dirty="0" smtClean="0">
                <a:solidFill>
                  <a:schemeClr val="tx1"/>
                </a:solidFill>
              </a:rPr>
              <a:t>Merna Saad, </a:t>
            </a:r>
            <a:r>
              <a:rPr lang="en-US" sz="1600" dirty="0" smtClean="0">
                <a:solidFill>
                  <a:schemeClr val="tx1"/>
                </a:solidFill>
                <a:hlinkClick r:id="rId5"/>
              </a:rPr>
              <a:t>Merna.N.Saad@nasa.gov</a:t>
            </a:r>
            <a:r>
              <a:rPr lang="en-US" sz="1600" dirty="0" smtClean="0">
                <a:solidFill>
                  <a:schemeClr val="tx1"/>
                </a:solidFill>
              </a:rPr>
              <a:t> </a:t>
            </a:r>
            <a:endParaRPr lang="en-US" sz="1600" dirty="0">
              <a:solidFill>
                <a:schemeClr val="tx1"/>
              </a:solidFill>
            </a:endParaRPr>
          </a:p>
          <a:p>
            <a:pPr lvl="1">
              <a:spcBef>
                <a:spcPts val="0"/>
              </a:spcBef>
              <a:buClr>
                <a:srgbClr val="0C579C"/>
              </a:buClr>
              <a:defRPr/>
            </a:pPr>
            <a:r>
              <a:rPr lang="en-US" sz="1600" dirty="0">
                <a:solidFill>
                  <a:schemeClr val="tx1"/>
                </a:solidFill>
              </a:rPr>
              <a:t>Lauren Childs-Gleason, </a:t>
            </a:r>
            <a:r>
              <a:rPr lang="en-US" sz="1600" dirty="0">
                <a:solidFill>
                  <a:schemeClr val="tx1"/>
                </a:solidFill>
                <a:hlinkClick r:id="rId6"/>
              </a:rPr>
              <a:t>Lauren.M.Childs@nasa.gov</a:t>
            </a:r>
            <a:endParaRPr lang="en-US" sz="1600" dirty="0">
              <a:solidFill>
                <a:schemeClr val="tx1"/>
              </a:solidFill>
            </a:endParaRPr>
          </a:p>
          <a:p>
            <a:pPr lvl="1">
              <a:spcBef>
                <a:spcPts val="0"/>
              </a:spcBef>
              <a:buClr>
                <a:srgbClr val="0C579C"/>
              </a:buClr>
              <a:defRPr/>
            </a:pPr>
            <a:r>
              <a:rPr lang="en-US" sz="1600" dirty="0" smtClean="0">
                <a:solidFill>
                  <a:schemeClr val="tx1"/>
                </a:solidFill>
              </a:rPr>
              <a:t>Dr</a:t>
            </a:r>
            <a:r>
              <a:rPr lang="en-US" sz="1600" dirty="0">
                <a:solidFill>
                  <a:schemeClr val="tx1"/>
                </a:solidFill>
              </a:rPr>
              <a:t>. Kenton Ross, </a:t>
            </a:r>
            <a:r>
              <a:rPr lang="en-US" sz="1600" dirty="0">
                <a:solidFill>
                  <a:schemeClr val="tx1"/>
                </a:solidFill>
                <a:hlinkClick r:id="rId7"/>
              </a:rPr>
              <a:t>Kenton.W.Ross@nasa.gov</a:t>
            </a:r>
            <a:endParaRPr lang="en-US" sz="1600" dirty="0">
              <a:solidFill>
                <a:schemeClr val="tx1"/>
              </a:solidFill>
            </a:endParaRPr>
          </a:p>
          <a:p>
            <a:pPr>
              <a:spcBef>
                <a:spcPts val="600"/>
              </a:spcBef>
              <a:buClr>
                <a:srgbClr val="0C579C"/>
              </a:buClr>
              <a:defRPr/>
            </a:pPr>
            <a:endParaRPr lang="en-US" sz="1800" dirty="0" smtClean="0"/>
          </a:p>
          <a:p>
            <a:pPr>
              <a:spcBef>
                <a:spcPts val="600"/>
              </a:spcBef>
              <a:buClr>
                <a:srgbClr val="0C579C"/>
              </a:buClr>
              <a:defRPr/>
            </a:pPr>
            <a:r>
              <a:rPr lang="en-US" sz="1800" dirty="0" smtClean="0"/>
              <a:t>Work </a:t>
            </a:r>
            <a:r>
              <a:rPr lang="en-US" sz="1800" dirty="0"/>
              <a:t>with DEVELOP to define project topic and scope, and </a:t>
            </a:r>
            <a:r>
              <a:rPr lang="en-US" sz="1800" dirty="0" smtClean="0"/>
              <a:t>complete the project request form (found under the “Partners” tab on website)</a:t>
            </a:r>
            <a:endParaRPr lang="en-US" sz="1300" dirty="0" smtClean="0"/>
          </a:p>
        </p:txBody>
      </p:sp>
    </p:spTree>
    <p:extLst>
      <p:ext uri="{BB962C8B-B14F-4D97-AF65-F5344CB8AC3E}">
        <p14:creationId xmlns="" xmlns:p14="http://schemas.microsoft.com/office/powerpoint/2010/main" val="3044465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17274"/>
            <a:ext cx="88392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Project Idea</a:t>
            </a:r>
            <a:r>
              <a:rPr kumimoji="0" lang="en-US" sz="3300" b="0" i="0" u="none" strike="noStrike" kern="1200" cap="none" spc="0" normalizeH="0" noProof="0" dirty="0" smtClean="0">
                <a:ln>
                  <a:noFill/>
                </a:ln>
                <a:solidFill>
                  <a:schemeClr val="bg1"/>
                </a:solidFill>
                <a:effectLst/>
                <a:uLnTx/>
                <a:uFillTx/>
                <a:latin typeface="Century Gothic"/>
              </a:rPr>
              <a:t> &amp; Proposal</a:t>
            </a:r>
            <a:r>
              <a:rPr kumimoji="0" lang="en-US" sz="3300" b="0" i="0" u="none" strike="noStrike" kern="1200" cap="none" spc="0" normalizeH="0" baseline="0" noProof="0" dirty="0" smtClean="0">
                <a:ln>
                  <a:noFill/>
                </a:ln>
                <a:solidFill>
                  <a:schemeClr val="bg1"/>
                </a:solidFill>
                <a:effectLst/>
                <a:uLnTx/>
                <a:uFillTx/>
                <a:latin typeface="Century Gothic"/>
              </a:rPr>
              <a:t> Timeline</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301752" y="1211180"/>
            <a:ext cx="8689848" cy="3118449"/>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000" b="1" i="0" u="none" strike="noStrike" kern="1200" cap="none" spc="0" normalizeH="0" baseline="0" noProof="0" dirty="0" smtClean="0">
                <a:ln>
                  <a:noFill/>
                </a:ln>
                <a:effectLst/>
                <a:uLnTx/>
                <a:uFillTx/>
                <a:latin typeface="Century Gothic"/>
              </a:rPr>
              <a:t>Fall Projects</a:t>
            </a:r>
          </a:p>
          <a:p>
            <a:pPr marL="388394" lvl="1" indent="-114235">
              <a:buClr>
                <a:srgbClr val="0F6FC6"/>
              </a:buClr>
              <a:buNone/>
              <a:defRPr/>
            </a:pPr>
            <a:r>
              <a:rPr lang="en-US" sz="1800" dirty="0">
                <a:latin typeface="Century Gothic"/>
              </a:rPr>
              <a:t>Collection of ideas &amp; writing of proposals: </a:t>
            </a:r>
            <a:r>
              <a:rPr lang="en-US" sz="1800" b="1" dirty="0">
                <a:solidFill>
                  <a:srgbClr val="0F6FC6"/>
                </a:solidFill>
                <a:latin typeface="Century Gothic"/>
              </a:rPr>
              <a:t>due </a:t>
            </a:r>
            <a:r>
              <a:rPr lang="en-US" sz="1800" b="1" dirty="0" smtClean="0">
                <a:solidFill>
                  <a:srgbClr val="0F6FC6"/>
                </a:solidFill>
                <a:latin typeface="Century Gothic"/>
              </a:rPr>
              <a:t>mid-April</a:t>
            </a:r>
            <a:endParaRPr lang="en-US" sz="1800" b="1" dirty="0">
              <a:solidFill>
                <a:srgbClr val="0F6FC6"/>
              </a:solidFill>
              <a:latin typeface="Century Gothic"/>
            </a:endParaRPr>
          </a:p>
          <a:p>
            <a:pPr marL="388394" lvl="1" indent="-114235">
              <a:buClr>
                <a:srgbClr val="0F6FC6"/>
              </a:buClr>
              <a:buNone/>
              <a:defRPr/>
            </a:pPr>
            <a:r>
              <a:rPr lang="en-US" sz="1800" dirty="0" smtClean="0">
                <a:latin typeface="Century Gothic"/>
              </a:rPr>
              <a:t>Fall Term</a:t>
            </a:r>
            <a:r>
              <a:rPr lang="en-US" sz="1800" dirty="0">
                <a:latin typeface="Century Gothic"/>
              </a:rPr>
              <a:t>: </a:t>
            </a:r>
            <a:r>
              <a:rPr lang="en-US" sz="1800" dirty="0" smtClean="0">
                <a:latin typeface="Century Gothic"/>
              </a:rPr>
              <a:t>mid-September to mid-November</a:t>
            </a:r>
          </a:p>
          <a:p>
            <a:pPr marL="114235" lvl="0" indent="-114235">
              <a:buClr>
                <a:srgbClr val="0F6FC6"/>
              </a:buClr>
              <a:buNone/>
              <a:defRPr/>
            </a:pPr>
            <a:r>
              <a:rPr lang="en-US" sz="2000" b="1" dirty="0" smtClean="0">
                <a:latin typeface="Century Gothic"/>
              </a:rPr>
              <a:t>Spring Projects</a:t>
            </a:r>
          </a:p>
          <a:p>
            <a:pPr marL="388394" lvl="1" indent="-114235">
              <a:buClr>
                <a:srgbClr val="0F6FC6"/>
              </a:buClr>
              <a:buSzPct val="85000"/>
              <a:buFont typeface="Wingdings 2"/>
              <a:buNone/>
              <a:defRPr/>
            </a:pPr>
            <a:r>
              <a:rPr lang="en-US" sz="1800" dirty="0" smtClean="0">
                <a:latin typeface="Century Gothic"/>
              </a:rPr>
              <a:t>Collection of ideas &amp; writing of proposals: </a:t>
            </a:r>
            <a:r>
              <a:rPr lang="en-US" sz="1800" b="1" dirty="0" smtClean="0">
                <a:solidFill>
                  <a:srgbClr val="0F6FC6"/>
                </a:solidFill>
                <a:latin typeface="Century Gothic"/>
              </a:rPr>
              <a:t>due mid-September</a:t>
            </a:r>
          </a:p>
          <a:p>
            <a:pPr marL="388394" lvl="1" indent="-114235">
              <a:buClr>
                <a:srgbClr val="0F6FC6"/>
              </a:buClr>
              <a:buSzPct val="85000"/>
              <a:buFont typeface="Wingdings 2"/>
              <a:buNone/>
              <a:defRPr/>
            </a:pPr>
            <a:r>
              <a:rPr lang="en-US" sz="1800" dirty="0" smtClean="0">
                <a:latin typeface="Century Gothic"/>
              </a:rPr>
              <a:t>Spring Term: late January to early April</a:t>
            </a:r>
          </a:p>
          <a:p>
            <a:pPr marL="114235" lvl="0" indent="-114235">
              <a:buClr>
                <a:srgbClr val="0F6FC6"/>
              </a:buClr>
              <a:buNone/>
              <a:defRPr/>
            </a:pPr>
            <a:r>
              <a:rPr lang="en-US" sz="2000" b="1" dirty="0" smtClean="0">
                <a:latin typeface="Century Gothic"/>
              </a:rPr>
              <a:t>Summer Projects</a:t>
            </a:r>
          </a:p>
          <a:p>
            <a:pPr marL="388394" lvl="1" indent="-114235">
              <a:buClr>
                <a:srgbClr val="0F6FC6"/>
              </a:buClr>
              <a:buNone/>
              <a:defRPr/>
            </a:pPr>
            <a:r>
              <a:rPr lang="en-US" sz="1800" dirty="0" smtClean="0">
                <a:latin typeface="Century Gothic"/>
              </a:rPr>
              <a:t>Collection of ideas &amp; writing of proposals: </a:t>
            </a:r>
            <a:r>
              <a:rPr lang="en-US" sz="1800" b="1" dirty="0" smtClean="0">
                <a:solidFill>
                  <a:srgbClr val="0F6FC6"/>
                </a:solidFill>
                <a:latin typeface="Century Gothic"/>
              </a:rPr>
              <a:t>due early December</a:t>
            </a:r>
          </a:p>
          <a:p>
            <a:pPr marL="388394" lvl="1" indent="-114235">
              <a:buClr>
                <a:srgbClr val="0F6FC6"/>
              </a:buClr>
              <a:buNone/>
              <a:defRPr/>
            </a:pPr>
            <a:r>
              <a:rPr lang="en-US" sz="1800" dirty="0" smtClean="0">
                <a:latin typeface="Century Gothic"/>
              </a:rPr>
              <a:t>Summer Term: early June to early August</a:t>
            </a:r>
          </a:p>
          <a:p>
            <a:pPr marL="388394" lvl="1" indent="-114235">
              <a:buClr>
                <a:srgbClr val="0F6FC6"/>
              </a:buClr>
              <a:buNone/>
              <a:defRPr/>
            </a:pPr>
            <a:endParaRPr lang="en-US" sz="1800" dirty="0">
              <a:latin typeface="Century Gothic"/>
            </a:endParaRPr>
          </a:p>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endParaRPr kumimoji="0" lang="en-US" sz="2000" b="0" i="0" u="none" strike="noStrike" kern="1200" cap="none" spc="0" normalizeH="0" baseline="0" noProof="0" dirty="0">
              <a:ln>
                <a:noFill/>
              </a:ln>
              <a:effectLst/>
              <a:uLnTx/>
              <a:uFillTx/>
              <a:latin typeface="Century Gothic"/>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7315" y="4491792"/>
            <a:ext cx="1732739" cy="1732739"/>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21561" y="4491792"/>
            <a:ext cx="1734185" cy="1732739"/>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2508" y="4491792"/>
            <a:ext cx="1729084" cy="1721399"/>
          </a:xfrm>
          <a:prstGeom prst="rect">
            <a:avLst/>
          </a:prstGeom>
          <a:ln>
            <a:solidFill>
              <a:schemeClr val="bg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23100" y="4490468"/>
            <a:ext cx="1722707" cy="1723568"/>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516025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Thank You!</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189743"/>
            <a:ext cx="9144000" cy="457200"/>
          </a:xfrm>
          <a:prstGeom prst="rect">
            <a:avLst/>
          </a:prstGeom>
        </p:spPr>
      </p:pic>
      <p:sp>
        <p:nvSpPr>
          <p:cNvPr id="10" name="Text Placeholder 2"/>
          <p:cNvSpPr txBox="1">
            <a:spLocks/>
          </p:cNvSpPr>
          <p:nvPr/>
        </p:nvSpPr>
        <p:spPr>
          <a:xfrm>
            <a:off x="152400" y="3562134"/>
            <a:ext cx="8839200" cy="1491916"/>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all" spc="250" normalizeH="0" baseline="0" noProof="0" dirty="0" smtClean="0">
                <a:ln>
                  <a:noFill/>
                </a:ln>
                <a:solidFill>
                  <a:srgbClr val="0F6FC6"/>
                </a:solidFill>
                <a:effectLst/>
                <a:uLnTx/>
                <a:uFillTx/>
                <a:latin typeface="Century Gothic"/>
              </a:rPr>
              <a:t>Questions?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2000" dirty="0" smtClean="0">
                <a:solidFill>
                  <a:srgbClr val="0F6FC6"/>
                </a:solidFill>
                <a:latin typeface="Century Gothic"/>
                <a:hlinkClick r:id="rId3"/>
              </a:rPr>
              <a:t>NASA-DL-DEVELOP@mail.NASA.gov</a:t>
            </a:r>
            <a:r>
              <a:rPr lang="en-US" sz="2000" dirty="0" smtClean="0">
                <a:solidFill>
                  <a:srgbClr val="0F6FC6"/>
                </a:solidFill>
                <a:latin typeface="Century Gothic"/>
              </a:rPr>
              <a:t> </a:t>
            </a:r>
            <a:endParaRPr kumimoji="0" lang="en-US" sz="2000" b="1" i="0" u="none" strike="noStrike" kern="1200" cap="all" spc="250" normalizeH="0" baseline="0" noProof="0" dirty="0">
              <a:ln>
                <a:noFill/>
              </a:ln>
              <a:solidFill>
                <a:srgbClr val="0F6FC6"/>
              </a:solidFill>
              <a:effectLst/>
              <a:uLnTx/>
              <a:uFillTx/>
              <a:latin typeface="Century Gothic"/>
            </a:endParaRPr>
          </a:p>
        </p:txBody>
      </p:sp>
      <p:sp>
        <p:nvSpPr>
          <p:cNvPr id="11" name="Rectangle 10"/>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0326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0235995-001.png"/>
          <p:cNvPicPr>
            <a:picLocks noChangeAspect="1"/>
          </p:cNvPicPr>
          <p:nvPr/>
        </p:nvPicPr>
        <p:blipFill rotWithShape="1">
          <a:blip r:embed="rId3" cstate="print">
            <a:alphaModFix amt="41000"/>
            <a:extLst>
              <a:ext uri="{28A0092B-C50C-407E-A947-70E740481C1C}">
                <a14:useLocalDpi xmlns="" xmlns:a14="http://schemas.microsoft.com/office/drawing/2010/main" val="0"/>
              </a:ext>
            </a:extLst>
          </a:blip>
          <a:srcRect l="74830"/>
          <a:stretch/>
        </p:blipFill>
        <p:spPr>
          <a:xfrm>
            <a:off x="-1" y="1029366"/>
            <a:ext cx="1576439" cy="6263166"/>
          </a:xfrm>
          <a:prstGeom prst="rect">
            <a:avLst/>
          </a:prstGeom>
        </p:spPr>
      </p:pic>
      <p:graphicFrame>
        <p:nvGraphicFramePr>
          <p:cNvPr id="2" name="Diagram 1"/>
          <p:cNvGraphicFramePr/>
          <p:nvPr>
            <p:extLst>
              <p:ext uri="{D42A27DB-BD31-4B8C-83A1-F6EECF244321}">
                <p14:modId xmlns="" xmlns:p14="http://schemas.microsoft.com/office/powerpoint/2010/main" val="2514809108"/>
              </p:ext>
            </p:extLst>
          </p:nvPr>
        </p:nvGraphicFramePr>
        <p:xfrm>
          <a:off x="558799" y="1624805"/>
          <a:ext cx="8128001" cy="5130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p:txBody>
          <a:bodyPr>
            <a:normAutofit fontScale="90000"/>
          </a:bodyPr>
          <a:lstStyle/>
          <a:p>
            <a:r>
              <a:rPr lang="en-US" dirty="0" smtClean="0"/>
              <a:t>Capacity Building Program Elements</a:t>
            </a:r>
            <a:endParaRPr lang="en-US" dirty="0"/>
          </a:p>
        </p:txBody>
      </p:sp>
      <p:grpSp>
        <p:nvGrpSpPr>
          <p:cNvPr id="5" name="Group 19"/>
          <p:cNvGrpSpPr/>
          <p:nvPr/>
        </p:nvGrpSpPr>
        <p:grpSpPr>
          <a:xfrm>
            <a:off x="637824" y="1928579"/>
            <a:ext cx="1439190" cy="4539220"/>
            <a:chOff x="731204" y="1779187"/>
            <a:chExt cx="1439190" cy="4539220"/>
          </a:xfrm>
        </p:grpSpPr>
        <p:sp>
          <p:nvSpPr>
            <p:cNvPr id="21" name="Oval 20"/>
            <p:cNvSpPr/>
            <p:nvPr/>
          </p:nvSpPr>
          <p:spPr>
            <a:xfrm>
              <a:off x="731204" y="1779187"/>
              <a:ext cx="986653" cy="986653"/>
            </a:xfrm>
            <a:prstGeom prst="ellipse">
              <a:avLst/>
            </a:prstGeom>
            <a:blipFill dpi="0" rotWithShape="0">
              <a:blip r:embed="rId9" cstate="screen">
                <a:extLst>
                  <a:ext uri="{BEBA8EAE-BF5A-486C-A8C5-ECC9F3942E4B}">
                    <a14:imgProps xmlns="" xmlns:a14="http://schemas.microsoft.com/office/drawing/2010/main">
                      <a14:imgLayer r:embed="rId10">
                        <a14:imgEffect>
                          <a14:brightnessContrast bright="40000" contras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1183741" y="2963376"/>
              <a:ext cx="986653" cy="986653"/>
            </a:xfrm>
            <a:prstGeom prst="ellipse">
              <a:avLst/>
            </a:prstGeom>
            <a:blipFill dpi="0" rotWithShape="0">
              <a:blip r:embed="rId11" cstate="screen">
                <a:extLst>
                  <a:ext uri="{BEBA8EAE-BF5A-486C-A8C5-ECC9F3942E4B}">
                    <a14:imgProps xmlns="" xmlns:a14="http://schemas.microsoft.com/office/drawing/2010/main">
                      <a14:imgLayer r:embed="rId12">
                        <a14:imgEffect>
                          <a14:brightnessContrast brigh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Oval 22"/>
            <p:cNvSpPr/>
            <p:nvPr/>
          </p:nvSpPr>
          <p:spPr>
            <a:xfrm>
              <a:off x="1183741" y="4147565"/>
              <a:ext cx="986653" cy="986653"/>
            </a:xfrm>
            <a:prstGeom prst="ellipse">
              <a:avLst/>
            </a:prstGeom>
            <a:blipFill dpi="0" rotWithShape="0">
              <a:blip r:embed="rId13" cstate="screen">
                <a:extLst>
                  <a:ext uri="{BEBA8EAE-BF5A-486C-A8C5-ECC9F3942E4B}">
                    <a14:imgProps xmlns="" xmlns:a14="http://schemas.microsoft.com/office/drawing/2010/main">
                      <a14:imgLayer r:embed="rId14">
                        <a14:imgEffect>
                          <a14:brightnessContrast bright="4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 name="Oval 23"/>
            <p:cNvSpPr/>
            <p:nvPr/>
          </p:nvSpPr>
          <p:spPr>
            <a:xfrm>
              <a:off x="731204" y="5331754"/>
              <a:ext cx="986653" cy="986653"/>
            </a:xfrm>
            <a:prstGeom prst="ellipse">
              <a:avLst/>
            </a:prstGeom>
            <a:blipFill dpi="0" rotWithShape="0">
              <a:blip r:embed="rId15" cstate="screen">
                <a:extLst>
                  <a:ext uri="{BEBA8EAE-BF5A-486C-A8C5-ECC9F3942E4B}">
                    <a14:imgProps xmlns="" xmlns:a14="http://schemas.microsoft.com/office/drawing/2010/main">
                      <a14:imgLayer r:embed="rId16">
                        <a14:imgEffect>
                          <a14:brightnessContrast brigh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3" name="Rectangle 2"/>
          <p:cNvSpPr/>
          <p:nvPr/>
        </p:nvSpPr>
        <p:spPr>
          <a:xfrm>
            <a:off x="2077014" y="4419600"/>
            <a:ext cx="6533586" cy="7620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752600" y="5593472"/>
            <a:ext cx="6533586" cy="7620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674601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90563" y="4560"/>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lnSpc>
                <a:spcPct val="85000"/>
              </a:lnSpc>
              <a:spcBef>
                <a:spcPct val="0"/>
              </a:spcBef>
              <a:spcAft>
                <a:spcPct val="0"/>
              </a:spcAft>
              <a:defRPr/>
            </a:pPr>
            <a:r>
              <a:rPr lang="en-US" sz="2800" b="1" kern="0" dirty="0">
                <a:solidFill>
                  <a:srgbClr val="FFFFFF"/>
                </a:solidFill>
                <a:latin typeface="Arial"/>
                <a:ea typeface="ＭＳ Ｐゴシック" pitchFamily="34" charset="-128"/>
                <a:cs typeface="Arial" pitchFamily="34" charset="0"/>
              </a:rPr>
              <a:t>Gradual Learning Approach </a:t>
            </a:r>
          </a:p>
        </p:txBody>
      </p:sp>
      <p:pic>
        <p:nvPicPr>
          <p:cNvPr id="3" name="Picture 2" descr="IMG_0358.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4962892" y="2078473"/>
            <a:ext cx="4018996" cy="3381057"/>
          </a:xfrm>
          <a:prstGeom prst="roundRect">
            <a:avLst>
              <a:gd name="adj" fmla="val 8594"/>
            </a:avLst>
          </a:prstGeom>
          <a:solidFill>
            <a:srgbClr val="FFFFFF">
              <a:shade val="85000"/>
            </a:srgbClr>
          </a:solidFill>
          <a:ln>
            <a:noFill/>
          </a:ln>
          <a:effectLst>
            <a:reflection blurRad="12700" stA="25000" endPos="17000" dist="5000" dir="5400000" sy="-100000" algn="bl" rotWithShape="0"/>
          </a:effectLst>
        </p:spPr>
      </p:pic>
      <p:sp>
        <p:nvSpPr>
          <p:cNvPr id="2" name="TextBox 1"/>
          <p:cNvSpPr txBox="1"/>
          <p:nvPr/>
        </p:nvSpPr>
        <p:spPr>
          <a:xfrm>
            <a:off x="1905000" y="1079500"/>
            <a:ext cx="1346200" cy="914400"/>
          </a:xfrm>
          <a:prstGeom prst="rect">
            <a:avLst/>
          </a:prstGeom>
          <a:noFill/>
        </p:spPr>
        <p:txBody>
          <a:bodyPr wrap="square" rtlCol="0">
            <a:spAutoFit/>
          </a:bodyPr>
          <a:lstStyle/>
          <a:p>
            <a:pPr fontAlgn="base">
              <a:spcBef>
                <a:spcPct val="0"/>
              </a:spcBef>
              <a:spcAft>
                <a:spcPct val="0"/>
              </a:spcAft>
            </a:pPr>
            <a:endParaRPr lang="en-US" sz="1000" dirty="0">
              <a:solidFill>
                <a:srgbClr val="000000"/>
              </a:solidFill>
              <a:latin typeface="Arial" pitchFamily="34" charset="0"/>
              <a:ea typeface="ＭＳ Ｐゴシック" charset="-128"/>
            </a:endParaRPr>
          </a:p>
        </p:txBody>
      </p:sp>
      <p:grpSp>
        <p:nvGrpSpPr>
          <p:cNvPr id="4" name="Group 8"/>
          <p:cNvGrpSpPr/>
          <p:nvPr/>
        </p:nvGrpSpPr>
        <p:grpSpPr>
          <a:xfrm>
            <a:off x="889000" y="1759504"/>
            <a:ext cx="3479800" cy="4916725"/>
            <a:chOff x="889000" y="1619804"/>
            <a:chExt cx="3479800" cy="4457188"/>
          </a:xfrm>
        </p:grpSpPr>
        <p:sp>
          <p:nvSpPr>
            <p:cNvPr id="6" name="Down Arrow 5"/>
            <p:cNvSpPr/>
            <p:nvPr/>
          </p:nvSpPr>
          <p:spPr>
            <a:xfrm>
              <a:off x="2489200" y="2843970"/>
              <a:ext cx="215900" cy="952500"/>
            </a:xfrm>
            <a:prstGeom prst="downArrow">
              <a:avLst>
                <a:gd name="adj1" fmla="val 91929"/>
                <a:gd name="adj2" fmla="val 50000"/>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sz="1000" dirty="0">
                <a:ln>
                  <a:solidFill>
                    <a:srgbClr val="FF0000"/>
                  </a:solidFill>
                </a:ln>
                <a:solidFill>
                  <a:srgbClr val="FF0000"/>
                </a:solidFill>
                <a:latin typeface="Arial"/>
              </a:endParaRPr>
            </a:p>
          </p:txBody>
        </p:sp>
        <p:sp>
          <p:nvSpPr>
            <p:cNvPr id="7" name="TextBox 6"/>
            <p:cNvSpPr txBox="1"/>
            <p:nvPr/>
          </p:nvSpPr>
          <p:spPr>
            <a:xfrm>
              <a:off x="1078102" y="1619804"/>
              <a:ext cx="3227198" cy="136715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spcBef>
                  <a:spcPct val="0"/>
                </a:spcBef>
                <a:spcAft>
                  <a:spcPct val="0"/>
                </a:spcAft>
              </a:pPr>
              <a:r>
                <a:rPr lang="en-US" sz="2000" b="1" u="sng" dirty="0">
                  <a:solidFill>
                    <a:srgbClr val="000000"/>
                  </a:solidFill>
                  <a:cs typeface="Arial" pitchFamily="34" charset="0"/>
                </a:rPr>
                <a:t>Basic Courses</a:t>
              </a:r>
            </a:p>
            <a:p>
              <a:pPr algn="ctr" fontAlgn="base">
                <a:spcBef>
                  <a:spcPct val="0"/>
                </a:spcBef>
                <a:spcAft>
                  <a:spcPct val="0"/>
                </a:spcAft>
              </a:pPr>
              <a:r>
                <a:rPr lang="en-US" sz="2000" b="1" dirty="0">
                  <a:solidFill>
                    <a:srgbClr val="000000"/>
                  </a:solidFill>
                  <a:cs typeface="Arial" pitchFamily="34" charset="0"/>
                </a:rPr>
                <a:t>Webinars</a:t>
              </a:r>
            </a:p>
            <a:p>
              <a:pPr algn="ctr" fontAlgn="base">
                <a:spcBef>
                  <a:spcPct val="0"/>
                </a:spcBef>
                <a:spcAft>
                  <a:spcPct val="0"/>
                </a:spcAft>
              </a:pPr>
              <a:r>
                <a:rPr lang="en-US" sz="2000" b="1" dirty="0">
                  <a:solidFill>
                    <a:srgbClr val="000000"/>
                  </a:solidFill>
                  <a:cs typeface="Arial" pitchFamily="34" charset="0"/>
                </a:rPr>
                <a:t>Hands-on</a:t>
              </a:r>
            </a:p>
            <a:p>
              <a:pPr algn="ctr" fontAlgn="base">
                <a:spcBef>
                  <a:spcPct val="0"/>
                </a:spcBef>
                <a:spcAft>
                  <a:spcPct val="0"/>
                </a:spcAft>
              </a:pPr>
              <a:r>
                <a:rPr lang="en-US" sz="1600" dirty="0">
                  <a:solidFill>
                    <a:srgbClr val="000000"/>
                  </a:solidFill>
                  <a:cs typeface="Arial" pitchFamily="34" charset="0"/>
                </a:rPr>
                <a:t>Assumes no prior knowledge of Remote Sensing</a:t>
              </a:r>
            </a:p>
          </p:txBody>
        </p:sp>
        <p:sp>
          <p:nvSpPr>
            <p:cNvPr id="10" name="TextBox 9"/>
            <p:cNvSpPr txBox="1"/>
            <p:nvPr/>
          </p:nvSpPr>
          <p:spPr>
            <a:xfrm>
              <a:off x="889000" y="3872809"/>
              <a:ext cx="3479800" cy="220418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spcBef>
                  <a:spcPct val="0"/>
                </a:spcBef>
                <a:spcAft>
                  <a:spcPct val="0"/>
                </a:spcAft>
              </a:pPr>
              <a:r>
                <a:rPr lang="en-US" sz="2000" b="1" u="sng" dirty="0">
                  <a:solidFill>
                    <a:srgbClr val="000000"/>
                  </a:solidFill>
                  <a:cs typeface="Arial" pitchFamily="34" charset="0"/>
                </a:rPr>
                <a:t>Advanced Courses</a:t>
              </a:r>
            </a:p>
            <a:p>
              <a:pPr algn="ctr" fontAlgn="base">
                <a:spcBef>
                  <a:spcPct val="0"/>
                </a:spcBef>
                <a:spcAft>
                  <a:spcPct val="0"/>
                </a:spcAft>
              </a:pPr>
              <a:r>
                <a:rPr lang="en-US" sz="2000" b="1" dirty="0">
                  <a:solidFill>
                    <a:srgbClr val="000000"/>
                  </a:solidFill>
                  <a:cs typeface="Arial" pitchFamily="34" charset="0"/>
                </a:rPr>
                <a:t>Hands-on</a:t>
              </a:r>
            </a:p>
            <a:p>
              <a:pPr algn="ctr" fontAlgn="base">
                <a:spcBef>
                  <a:spcPct val="0"/>
                </a:spcBef>
                <a:spcAft>
                  <a:spcPct val="0"/>
                </a:spcAft>
              </a:pPr>
              <a:r>
                <a:rPr lang="en-US" sz="1600" dirty="0">
                  <a:solidFill>
                    <a:srgbClr val="0000FF"/>
                  </a:solidFill>
                  <a:cs typeface="Arial" pitchFamily="34" charset="0"/>
                </a:rPr>
                <a:t>Webinar course generally required</a:t>
              </a:r>
            </a:p>
            <a:p>
              <a:pPr algn="ctr" fontAlgn="base">
                <a:spcBef>
                  <a:spcPct val="0"/>
                </a:spcBef>
                <a:spcAft>
                  <a:spcPct val="0"/>
                </a:spcAft>
              </a:pPr>
              <a:r>
                <a:rPr lang="en-US" sz="1600" dirty="0">
                  <a:solidFill>
                    <a:prstClr val="black"/>
                  </a:solidFill>
                  <a:cs typeface="Arial" pitchFamily="34" charset="0"/>
                </a:rPr>
                <a:t>Focused on a specific application/problem: for example, products and tools for flooding applications in Colombia</a:t>
              </a:r>
            </a:p>
          </p:txBody>
        </p:sp>
      </p:grpSp>
      <p:sp>
        <p:nvSpPr>
          <p:cNvPr id="8" name="Title 7"/>
          <p:cNvSpPr>
            <a:spLocks noGrp="1"/>
          </p:cNvSpPr>
          <p:nvPr>
            <p:ph type="title"/>
          </p:nvPr>
        </p:nvSpPr>
        <p:spPr/>
        <p:txBody>
          <a:bodyPr>
            <a:normAutofit/>
          </a:bodyPr>
          <a:lstStyle/>
          <a:p>
            <a:r>
              <a:rPr lang="en-US" dirty="0"/>
              <a:t>Gradual Learning Approach </a:t>
            </a:r>
          </a:p>
        </p:txBody>
      </p:sp>
    </p:spTree>
    <p:extLst>
      <p:ext uri="{BB962C8B-B14F-4D97-AF65-F5344CB8AC3E}">
        <p14:creationId xmlns="" xmlns:p14="http://schemas.microsoft.com/office/powerpoint/2010/main" val="32373812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5"/>
          <p:cNvSpPr txBox="1">
            <a:spLocks/>
          </p:cNvSpPr>
          <p:nvPr/>
        </p:nvSpPr>
        <p:spPr>
          <a:xfrm>
            <a:off x="152400" y="4114537"/>
            <a:ext cx="3124200" cy="1740163"/>
          </a:xfrm>
          <a:prstGeom prst="rect">
            <a:avLst/>
          </a:prstGeom>
          <a:ln/>
        </p:spPr>
        <p:style>
          <a:lnRef idx="1">
            <a:schemeClr val="accent1"/>
          </a:lnRef>
          <a:fillRef idx="2">
            <a:schemeClr val="accent1"/>
          </a:fillRef>
          <a:effectRef idx="1">
            <a:schemeClr val="accent1"/>
          </a:effectRef>
          <a:fontRef idx="minor">
            <a:schemeClr val="dk1"/>
          </a:fontRef>
        </p:style>
        <p:txBody>
          <a:bodyPr vert="horz" numCol="1">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457200">
              <a:buClr>
                <a:srgbClr val="E29F1D"/>
              </a:buClr>
              <a:buFont typeface="Wingdings"/>
              <a:buNone/>
            </a:pPr>
            <a:r>
              <a:rPr lang="en-US" sz="2200" b="1" dirty="0" smtClean="0">
                <a:solidFill>
                  <a:srgbClr val="000000"/>
                </a:solidFill>
              </a:rPr>
              <a:t>    </a:t>
            </a:r>
            <a:r>
              <a:rPr lang="en-US" sz="2200" b="1" u="sng" dirty="0" smtClean="0">
                <a:solidFill>
                  <a:srgbClr val="000000"/>
                </a:solidFill>
              </a:rPr>
              <a:t>Land Management</a:t>
            </a:r>
          </a:p>
        </p:txBody>
      </p:sp>
      <p:sp>
        <p:nvSpPr>
          <p:cNvPr id="2" name="Title 1"/>
          <p:cNvSpPr>
            <a:spLocks noGrp="1"/>
          </p:cNvSpPr>
          <p:nvPr>
            <p:ph type="title"/>
          </p:nvPr>
        </p:nvSpPr>
        <p:spPr/>
        <p:txBody>
          <a:bodyPr>
            <a:normAutofit/>
          </a:bodyPr>
          <a:lstStyle/>
          <a:p>
            <a:r>
              <a:rPr lang="en-US" dirty="0" smtClean="0"/>
              <a:t>ARSET training topics</a:t>
            </a:r>
            <a:endParaRPr lang="en-US" dirty="0"/>
          </a:p>
        </p:txBody>
      </p:sp>
      <p:sp>
        <p:nvSpPr>
          <p:cNvPr id="6" name="Content Placeholder 5"/>
          <p:cNvSpPr>
            <a:spLocks noGrp="1"/>
          </p:cNvSpPr>
          <p:nvPr>
            <p:ph sz="quarter" idx="1"/>
          </p:nvPr>
        </p:nvSpPr>
        <p:spPr>
          <a:xfrm>
            <a:off x="368300" y="1589567"/>
            <a:ext cx="3898900" cy="2068033"/>
          </a:xfrm>
          <a:ln/>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sz="2200" b="1" u="sng" dirty="0"/>
              <a:t>Health (Air Quality)  </a:t>
            </a:r>
          </a:p>
        </p:txBody>
      </p:sp>
      <p:sp>
        <p:nvSpPr>
          <p:cNvPr id="7" name="Content Placeholder 6"/>
          <p:cNvSpPr>
            <a:spLocks noGrp="1"/>
          </p:cNvSpPr>
          <p:nvPr>
            <p:ph sz="quarter" idx="2"/>
          </p:nvPr>
        </p:nvSpPr>
        <p:spPr>
          <a:xfrm>
            <a:off x="4851400" y="1589566"/>
            <a:ext cx="3835400" cy="2068034"/>
          </a:xfrm>
          <a:ln/>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sz="2200" b="1" u="sng" dirty="0">
                <a:solidFill>
                  <a:schemeClr val="tx1"/>
                </a:solidFill>
              </a:rPr>
              <a:t>Water Resources </a:t>
            </a:r>
            <a:r>
              <a:rPr lang="en-US" sz="2200" b="1" u="sng" dirty="0" smtClean="0">
                <a:solidFill>
                  <a:schemeClr val="tx1"/>
                </a:solidFill>
              </a:rPr>
              <a:t>&amp; Flood</a:t>
            </a:r>
            <a:endParaRPr lang="en-US" sz="2200" b="1" u="sng" dirty="0">
              <a:solidFill>
                <a:schemeClr val="tx1"/>
              </a:solidFill>
            </a:endParaRPr>
          </a:p>
        </p:txBody>
      </p:sp>
      <p:sp>
        <p:nvSpPr>
          <p:cNvPr id="15363" name="Line 52"/>
          <p:cNvSpPr>
            <a:spLocks noChangeShapeType="1"/>
          </p:cNvSpPr>
          <p:nvPr/>
        </p:nvSpPr>
        <p:spPr bwMode="auto">
          <a:xfrm>
            <a:off x="533466" y="5410068"/>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19047" tIns="9523" rIns="19047" bIns="9523"/>
          <a:lstStyle/>
          <a:p>
            <a:pPr fontAlgn="base">
              <a:spcBef>
                <a:spcPct val="0"/>
              </a:spcBef>
              <a:spcAft>
                <a:spcPct val="0"/>
              </a:spcAft>
            </a:pPr>
            <a:endParaRPr lang="en-US" sz="1000" dirty="0">
              <a:solidFill>
                <a:srgbClr val="000000"/>
              </a:solidFill>
              <a:latin typeface="Arial" pitchFamily="34" charset="0"/>
              <a:ea typeface="ＭＳ Ｐゴシック" charset="-128"/>
            </a:endParaRPr>
          </a:p>
        </p:txBody>
      </p:sp>
      <p:sp>
        <p:nvSpPr>
          <p:cNvPr id="15379" name="TextBox 4"/>
          <p:cNvSpPr txBox="1">
            <a:spLocks noChangeArrowheads="1"/>
          </p:cNvSpPr>
          <p:nvPr/>
        </p:nvSpPr>
        <p:spPr bwMode="auto">
          <a:xfrm>
            <a:off x="2083594" y="-6614"/>
            <a:ext cx="38466" cy="1342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47" tIns="9523" rIns="19047" bIns="9523">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eaLnBrk="0" fontAlgn="base" hangingPunct="0">
              <a:spcBef>
                <a:spcPct val="0"/>
              </a:spcBef>
              <a:spcAft>
                <a:spcPct val="0"/>
              </a:spcAft>
              <a:defRPr sz="8600">
                <a:solidFill>
                  <a:schemeClr val="tx1"/>
                </a:solidFill>
                <a:latin typeface="Arial" charset="0"/>
                <a:ea typeface="ＭＳ Ｐゴシック" charset="0"/>
              </a:defRPr>
            </a:lvl6pPr>
            <a:lvl7pPr marL="2971800" indent="-228600" eaLnBrk="0" fontAlgn="base" hangingPunct="0">
              <a:spcBef>
                <a:spcPct val="0"/>
              </a:spcBef>
              <a:spcAft>
                <a:spcPct val="0"/>
              </a:spcAft>
              <a:defRPr sz="8600">
                <a:solidFill>
                  <a:schemeClr val="tx1"/>
                </a:solidFill>
                <a:latin typeface="Arial" charset="0"/>
                <a:ea typeface="ＭＳ Ｐゴシック" charset="0"/>
              </a:defRPr>
            </a:lvl7pPr>
            <a:lvl8pPr marL="3429000" indent="-228600" eaLnBrk="0" fontAlgn="base" hangingPunct="0">
              <a:spcBef>
                <a:spcPct val="0"/>
              </a:spcBef>
              <a:spcAft>
                <a:spcPct val="0"/>
              </a:spcAft>
              <a:defRPr sz="8600">
                <a:solidFill>
                  <a:schemeClr val="tx1"/>
                </a:solidFill>
                <a:latin typeface="Arial" charset="0"/>
                <a:ea typeface="ＭＳ Ｐゴシック" charset="0"/>
              </a:defRPr>
            </a:lvl8pPr>
            <a:lvl9pPr marL="3886200" indent="-228600" eaLnBrk="0" fontAlgn="base" hangingPunct="0">
              <a:spcBef>
                <a:spcPct val="0"/>
              </a:spcBef>
              <a:spcAft>
                <a:spcPct val="0"/>
              </a:spcAft>
              <a:defRPr sz="8600">
                <a:solidFill>
                  <a:schemeClr val="tx1"/>
                </a:solidFill>
                <a:latin typeface="Arial" charset="0"/>
                <a:ea typeface="ＭＳ Ｐゴシック" charset="0"/>
              </a:defRPr>
            </a:lvl9pPr>
          </a:lstStyle>
          <a:p>
            <a:pPr eaLnBrk="1" fontAlgn="base" hangingPunct="1">
              <a:spcBef>
                <a:spcPct val="0"/>
              </a:spcBef>
              <a:spcAft>
                <a:spcPct val="0"/>
              </a:spcAft>
            </a:pPr>
            <a:endParaRPr lang="en-US" dirty="0">
              <a:solidFill>
                <a:srgbClr val="000000"/>
              </a:solidFill>
            </a:endParaRPr>
          </a:p>
        </p:txBody>
      </p:sp>
      <p:sp>
        <p:nvSpPr>
          <p:cNvPr id="39" name="Content Placeholder 5"/>
          <p:cNvSpPr txBox="1">
            <a:spLocks/>
          </p:cNvSpPr>
          <p:nvPr/>
        </p:nvSpPr>
        <p:spPr>
          <a:xfrm>
            <a:off x="292100" y="5003800"/>
            <a:ext cx="5346700" cy="1701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457200">
              <a:buClr>
                <a:srgbClr val="E29F1D"/>
              </a:buClr>
              <a:buFont typeface="Wingdings"/>
              <a:buNone/>
            </a:pPr>
            <a:endParaRPr lang="en-US" dirty="0">
              <a:solidFill>
                <a:prstClr val="black"/>
              </a:solidFill>
            </a:endParaRPr>
          </a:p>
        </p:txBody>
      </p:sp>
      <p:sp>
        <p:nvSpPr>
          <p:cNvPr id="25" name="Content Placeholder 5"/>
          <p:cNvSpPr txBox="1">
            <a:spLocks/>
          </p:cNvSpPr>
          <p:nvPr/>
        </p:nvSpPr>
        <p:spPr>
          <a:xfrm>
            <a:off x="3351473" y="4114800"/>
            <a:ext cx="2820727" cy="1740163"/>
          </a:xfrm>
          <a:prstGeom prst="rect">
            <a:avLst/>
          </a:prstGeom>
          <a:ln/>
        </p:spPr>
        <p:style>
          <a:lnRef idx="1">
            <a:schemeClr val="accent1"/>
          </a:lnRef>
          <a:fillRef idx="2">
            <a:schemeClr val="accent1"/>
          </a:fillRef>
          <a:effectRef idx="1">
            <a:schemeClr val="accent1"/>
          </a:effectRef>
          <a:fontRef idx="minor">
            <a:schemeClr val="dk1"/>
          </a:fontRef>
        </p:style>
        <p:txBody>
          <a:bodyPr vert="horz" numCol="1">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457200">
              <a:buClr>
                <a:srgbClr val="E29F1D"/>
              </a:buClr>
              <a:buFont typeface="Wingdings"/>
              <a:buNone/>
            </a:pPr>
            <a:r>
              <a:rPr lang="en-US" sz="2200" b="1" dirty="0" smtClean="0">
                <a:solidFill>
                  <a:srgbClr val="000000"/>
                </a:solidFill>
              </a:rPr>
              <a:t>    </a:t>
            </a:r>
            <a:r>
              <a:rPr lang="en-US" sz="2200" b="1" u="sng" dirty="0" smtClean="0">
                <a:solidFill>
                  <a:srgbClr val="000000"/>
                </a:solidFill>
              </a:rPr>
              <a:t>Wildfire**</a:t>
            </a:r>
          </a:p>
        </p:txBody>
      </p:sp>
      <p:sp>
        <p:nvSpPr>
          <p:cNvPr id="33" name="Content Placeholder 5"/>
          <p:cNvSpPr txBox="1">
            <a:spLocks/>
          </p:cNvSpPr>
          <p:nvPr/>
        </p:nvSpPr>
        <p:spPr>
          <a:xfrm>
            <a:off x="6248400" y="4114537"/>
            <a:ext cx="2820727" cy="1740163"/>
          </a:xfrm>
          <a:prstGeom prst="rect">
            <a:avLst/>
          </a:prstGeom>
          <a:ln/>
        </p:spPr>
        <p:style>
          <a:lnRef idx="1">
            <a:schemeClr val="accent1"/>
          </a:lnRef>
          <a:fillRef idx="2">
            <a:schemeClr val="accent1"/>
          </a:fillRef>
          <a:effectRef idx="1">
            <a:schemeClr val="accent1"/>
          </a:effectRef>
          <a:fontRef idx="minor">
            <a:schemeClr val="dk1"/>
          </a:fontRef>
        </p:style>
        <p:txBody>
          <a:bodyPr vert="horz" numCol="1">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457200">
              <a:buClr>
                <a:srgbClr val="E29F1D"/>
              </a:buClr>
              <a:buFont typeface="Wingdings"/>
              <a:buNone/>
            </a:pPr>
            <a:r>
              <a:rPr lang="en-US" sz="2200" b="1" dirty="0" smtClean="0">
                <a:solidFill>
                  <a:srgbClr val="000000"/>
                </a:solidFill>
              </a:rPr>
              <a:t>    </a:t>
            </a:r>
            <a:r>
              <a:rPr lang="en-US" sz="2200" b="1" u="sng" dirty="0" smtClean="0">
                <a:solidFill>
                  <a:srgbClr val="000000"/>
                </a:solidFill>
              </a:rPr>
              <a:t>Conservation**</a:t>
            </a:r>
          </a:p>
        </p:txBody>
      </p:sp>
      <p:sp>
        <p:nvSpPr>
          <p:cNvPr id="4" name="TextBox 3"/>
          <p:cNvSpPr txBox="1"/>
          <p:nvPr/>
        </p:nvSpPr>
        <p:spPr>
          <a:xfrm>
            <a:off x="3227448" y="6172200"/>
            <a:ext cx="2258952" cy="369332"/>
          </a:xfrm>
          <a:prstGeom prst="rect">
            <a:avLst/>
          </a:prstGeom>
          <a:noFill/>
        </p:spPr>
        <p:txBody>
          <a:bodyPr wrap="none" rtlCol="0">
            <a:spAutoFit/>
          </a:bodyPr>
          <a:lstStyle/>
          <a:p>
            <a:r>
              <a:rPr lang="en-US" dirty="0" smtClean="0"/>
              <a:t>** Coming this Spring!!</a:t>
            </a:r>
            <a:endParaRPr lang="en-US" dirty="0"/>
          </a:p>
        </p:txBody>
      </p:sp>
      <p:pic>
        <p:nvPicPr>
          <p:cNvPr id="1026" name="Picture 2" descr="http://www.health.state.mn.us/divs/climatechange/images/smokestac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7729" y="2075634"/>
            <a:ext cx="2261271" cy="150576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emergencypreparedness.cce.cornell.edu/disasters/PublishingImages/Flood2006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28637" y="2064605"/>
            <a:ext cx="2019963" cy="151679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upload.wikimedia.org/wikipedia/commons/f/f3/Tongass_national_forest_juneau_img_75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39995" y="4562732"/>
            <a:ext cx="1727005" cy="115215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ww.ngdc.noaa.gov/hazard/icons/quiz/wildfire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93353" y="4572372"/>
            <a:ext cx="1720320" cy="121909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assets.worldwildlife.org/photos/7865/images/hero_small/shutterstock_40634842.jpg?141625198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953455" y="4548342"/>
            <a:ext cx="1657145" cy="12428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07034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600200"/>
            <a:ext cx="7772400" cy="990600"/>
          </a:xfrm>
        </p:spPr>
        <p:txBody>
          <a:bodyPr>
            <a:noAutofit/>
          </a:bodyPr>
          <a:lstStyle/>
          <a:p>
            <a:r>
              <a:rPr lang="en-US" sz="3200" dirty="0" smtClean="0"/>
              <a:t>  NASA Capacity Building: DEVELOP</a:t>
            </a:r>
            <a:endParaRPr lang="en-US" sz="3200" dirty="0"/>
          </a:p>
        </p:txBody>
      </p:sp>
      <p:pic>
        <p:nvPicPr>
          <p:cNvPr id="5" name="Picture 4" descr="200235995-001.png"/>
          <p:cNvPicPr>
            <a:picLocks noChangeAspect="1"/>
          </p:cNvPicPr>
          <p:nvPr/>
        </p:nvPicPr>
        <p:blipFill rotWithShape="1">
          <a:blip r:embed="rId2" cstate="print">
            <a:alphaModFix amt="41000"/>
            <a:extLst>
              <a:ext uri="{28A0092B-C50C-407E-A947-70E740481C1C}">
                <a14:useLocalDpi xmlns="" xmlns:a14="http://schemas.microsoft.com/office/drawing/2010/main" val="0"/>
              </a:ext>
            </a:extLst>
          </a:blip>
          <a:srcRect l="74830"/>
          <a:stretch/>
        </p:blipFill>
        <p:spPr>
          <a:xfrm>
            <a:off x="-1" y="1029366"/>
            <a:ext cx="1576439" cy="6263166"/>
          </a:xfrm>
          <a:prstGeom prst="rect">
            <a:avLst/>
          </a:prstGeom>
        </p:spPr>
      </p:pic>
      <p:grpSp>
        <p:nvGrpSpPr>
          <p:cNvPr id="2" name="Group 5"/>
          <p:cNvGrpSpPr/>
          <p:nvPr/>
        </p:nvGrpSpPr>
        <p:grpSpPr>
          <a:xfrm>
            <a:off x="637824" y="1928579"/>
            <a:ext cx="1439190" cy="4539220"/>
            <a:chOff x="731204" y="1779187"/>
            <a:chExt cx="1439190" cy="4539220"/>
          </a:xfrm>
        </p:grpSpPr>
        <p:sp>
          <p:nvSpPr>
            <p:cNvPr id="7" name="Oval 6"/>
            <p:cNvSpPr/>
            <p:nvPr/>
          </p:nvSpPr>
          <p:spPr>
            <a:xfrm>
              <a:off x="731204" y="1779187"/>
              <a:ext cx="986653" cy="986653"/>
            </a:xfrm>
            <a:prstGeom prst="ellipse">
              <a:avLst/>
            </a:prstGeom>
            <a:blipFill dpi="0" rotWithShape="0">
              <a:blip r:embed="rId3" cstate="screen">
                <a:duotone>
                  <a:schemeClr val="bg2">
                    <a:shade val="45000"/>
                    <a:satMod val="135000"/>
                  </a:schemeClr>
                  <a:prstClr val="white"/>
                </a:duotone>
                <a:extLst>
                  <a:ext uri="{BEBA8EAE-BF5A-486C-A8C5-ECC9F3942E4B}">
                    <a14:imgProps xmlns="" xmlns:a14="http://schemas.microsoft.com/office/drawing/2010/main">
                      <a14:imgLayer r:embed="rId4">
                        <a14:imgEffect>
                          <a14:brightnessContrast bright="40000" contras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Oval 7"/>
            <p:cNvSpPr/>
            <p:nvPr/>
          </p:nvSpPr>
          <p:spPr>
            <a:xfrm>
              <a:off x="1183741" y="2963376"/>
              <a:ext cx="986653" cy="986653"/>
            </a:xfrm>
            <a:prstGeom prst="ellipse">
              <a:avLst/>
            </a:prstGeom>
            <a:blipFill dpi="0" rotWithShape="0">
              <a:blip r:embed="rId5" cstate="screen">
                <a:duotone>
                  <a:schemeClr val="bg2">
                    <a:shade val="45000"/>
                    <a:satMod val="135000"/>
                  </a:schemeClr>
                  <a:prstClr val="white"/>
                </a:duotone>
                <a:extLst>
                  <a:ext uri="{BEBA8EAE-BF5A-486C-A8C5-ECC9F3942E4B}">
                    <a14:imgProps xmlns="" xmlns:a14="http://schemas.microsoft.com/office/drawing/2010/main">
                      <a14:imgLayer r:embed="rId6">
                        <a14:imgEffect>
                          <a14:brightnessContrast brigh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1183741" y="4147565"/>
              <a:ext cx="986653" cy="986653"/>
            </a:xfrm>
            <a:prstGeom prst="ellipse">
              <a:avLst/>
            </a:prstGeom>
            <a:blipFill dpi="0" rotWithShape="0">
              <a:blip r:embed="rId7" cstate="screen">
                <a:duotone>
                  <a:schemeClr val="bg2">
                    <a:shade val="45000"/>
                    <a:satMod val="135000"/>
                  </a:schemeClr>
                  <a:prstClr val="white"/>
                </a:duotone>
                <a:extLst>
                  <a:ext uri="{BEBA8EAE-BF5A-486C-A8C5-ECC9F3942E4B}">
                    <a14:imgProps xmlns="" xmlns:a14="http://schemas.microsoft.com/office/drawing/2010/main">
                      <a14:imgLayer r:embed="rId8">
                        <a14:imgEffect>
                          <a14:brightnessContrast bright="4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Oval 9"/>
            <p:cNvSpPr/>
            <p:nvPr/>
          </p:nvSpPr>
          <p:spPr>
            <a:xfrm>
              <a:off x="731204" y="5331754"/>
              <a:ext cx="986653" cy="986653"/>
            </a:xfrm>
            <a:prstGeom prst="ellipse">
              <a:avLst/>
            </a:prstGeom>
            <a:blipFill dpi="0" rotWithShape="0">
              <a:blip r:embed="rId9" cstate="screen">
                <a:extLst>
                  <a:ext uri="{BEBA8EAE-BF5A-486C-A8C5-ECC9F3942E4B}">
                    <a14:imgProps xmlns="" xmlns:a14="http://schemas.microsoft.com/office/drawing/2010/main">
                      <a14:imgLayer r:embed="rId10">
                        <a14:imgEffect>
                          <a14:brightnessContrast bright="20000"/>
                        </a14:imgEffect>
                      </a14:imgLayer>
                    </a14:imgProps>
                  </a:ext>
                  <a:ext uri="{28A0092B-C50C-407E-A947-70E740481C1C}">
                    <a14:useLocalDpi xmlns=""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11" name="Text Placeholder 1"/>
          <p:cNvSpPr txBox="1">
            <a:spLocks/>
          </p:cNvSpPr>
          <p:nvPr/>
        </p:nvSpPr>
        <p:spPr>
          <a:xfrm>
            <a:off x="2077014" y="2743200"/>
            <a:ext cx="6417699" cy="1673225"/>
          </a:xfrm>
          <a:prstGeom prst="rect">
            <a:avLst/>
          </a:prstGeom>
        </p:spPr>
        <p:txBody>
          <a:bodyPr vert="horz" anchor="t">
            <a:normAutofit fontScale="850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a:t>With the competitive nature and growing societal role of science and technology in today’s global workplace, DEVELOP is </a:t>
            </a:r>
            <a:r>
              <a:rPr lang="en-US" b="1" i="1" dirty="0"/>
              <a:t>fostering</a:t>
            </a:r>
            <a:r>
              <a:rPr lang="en-US" i="1" dirty="0"/>
              <a:t> an adept corps of </a:t>
            </a:r>
            <a:r>
              <a:rPr lang="en-US" b="1" i="1" dirty="0" smtClean="0"/>
              <a:t>scientists</a:t>
            </a:r>
            <a:r>
              <a:rPr lang="en-US" i="1" dirty="0" smtClean="0"/>
              <a:t> </a:t>
            </a:r>
            <a:r>
              <a:rPr lang="en-US" i="1" dirty="0"/>
              <a:t>and </a:t>
            </a:r>
            <a:r>
              <a:rPr lang="en-US" b="1" i="1" dirty="0"/>
              <a:t>leaders</a:t>
            </a:r>
            <a:r>
              <a:rPr lang="en-US" i="1" dirty="0" smtClean="0"/>
              <a:t>.</a:t>
            </a:r>
            <a:endParaRPr lang="en-US" i="1" dirty="0"/>
          </a:p>
        </p:txBody>
      </p:sp>
    </p:spTree>
    <p:extLst>
      <p:ext uri="{BB962C8B-B14F-4D97-AF65-F5344CB8AC3E}">
        <p14:creationId xmlns="" xmlns:p14="http://schemas.microsoft.com/office/powerpoint/2010/main" val="8239655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78568"/>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1371600" y="3051670"/>
            <a:ext cx="6400800" cy="985140"/>
          </a:xfrm>
          <a:prstGeom prst="rect">
            <a:avLst/>
          </a:prstGeom>
        </p:spPr>
        <p:txBody>
          <a:bodyPr vert="horz" lIns="91387" tIns="45693" rIns="91387" bIns="45693">
            <a:normAutofit fontScale="925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6933"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3865"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0799"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7731"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4665"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1596"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19853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546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endParaRPr kumimoji="0" lang="en-US" sz="1400" b="1" i="0" u="none" strike="noStrike" kern="1200" cap="all" spc="250" normalizeH="0" baseline="0" noProof="0" dirty="0" smtClean="0">
              <a:ln>
                <a:noFill/>
              </a:ln>
              <a:solidFill>
                <a:srgbClr val="0F6FC6"/>
              </a:solidFill>
              <a:effectLst/>
              <a:uLnTx/>
              <a:uFillTx/>
              <a:latin typeface="Century Gothic"/>
            </a:endParaRP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400" b="1" i="0" u="none" strike="noStrike" kern="1200" cap="all" spc="250" normalizeH="0" baseline="0" noProof="0" dirty="0" smtClean="0">
                <a:ln>
                  <a:noFill/>
                </a:ln>
                <a:solidFill>
                  <a:srgbClr val="0F6FC6"/>
                </a:solidFill>
                <a:effectLst/>
                <a:uLnTx/>
                <a:uFillTx/>
                <a:latin typeface="Century Gothic"/>
              </a:rPr>
              <a:t>Partnering with DEVELOP:</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400" b="1" i="0" u="none" strike="noStrike" kern="1200" cap="all" spc="250" normalizeH="0" baseline="0" noProof="0" dirty="0" smtClean="0">
                <a:ln>
                  <a:noFill/>
                </a:ln>
                <a:solidFill>
                  <a:srgbClr val="0F6FC6"/>
                </a:solidFill>
                <a:effectLst/>
                <a:uLnTx/>
                <a:uFillTx/>
                <a:latin typeface="Century Gothic"/>
              </a:rPr>
              <a:t>Program &amp; Projects Overview</a:t>
            </a:r>
            <a:endParaRPr kumimoji="0" lang="en-US" sz="2400" b="1" i="0" u="none" strike="noStrike" kern="1200" cap="all" spc="250" normalizeH="0" baseline="0" noProof="0" dirty="0">
              <a:ln>
                <a:noFill/>
              </a:ln>
              <a:solidFill>
                <a:srgbClr val="0F6FC6"/>
              </a:solidFill>
              <a:effectLst/>
              <a:uLnTx/>
              <a:uFillTx/>
              <a:latin typeface="Century Gothic"/>
            </a:endParaRPr>
          </a:p>
        </p:txBody>
      </p:sp>
      <p:sp>
        <p:nvSpPr>
          <p:cNvPr id="8" name="Title 1"/>
          <p:cNvSpPr txBox="1">
            <a:spLocks/>
          </p:cNvSpPr>
          <p:nvPr/>
        </p:nvSpPr>
        <p:spPr>
          <a:xfrm>
            <a:off x="685800" y="284748"/>
            <a:ext cx="7772400" cy="1752600"/>
          </a:xfrm>
          <a:prstGeom prst="rect">
            <a:avLst/>
          </a:prstGeom>
        </p:spPr>
        <p:txBody>
          <a:bodyPr vert="horz" lIns="91387" tIns="45693" rIns="91387" bIns="45693"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0F6FC6"/>
                </a:solidFill>
                <a:effectLst/>
                <a:uLnTx/>
                <a:uFillTx/>
                <a:latin typeface="Century Gothic"/>
              </a:rPr>
              <a:t>DEVELOP National Program</a:t>
            </a:r>
            <a:endParaRPr kumimoji="0" lang="en-US" sz="4200" b="0" i="0" u="none" strike="noStrike" kern="1200" cap="none" spc="0" normalizeH="0" baseline="0" noProof="0" dirty="0">
              <a:ln>
                <a:noFill/>
              </a:ln>
              <a:solidFill>
                <a:srgbClr val="0F6FC6"/>
              </a:solidFill>
              <a:effectLst/>
              <a:uLnTx/>
              <a:uFillTx/>
              <a:latin typeface="Century Gothic"/>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189743"/>
            <a:ext cx="9144000" cy="457200"/>
          </a:xfrm>
          <a:prstGeom prst="rect">
            <a:avLst/>
          </a:prstGeom>
        </p:spPr>
      </p:pic>
      <p:sp>
        <p:nvSpPr>
          <p:cNvPr id="10" name="TextBox 76"/>
          <p:cNvSpPr txBox="1">
            <a:spLocks noChangeArrowheads="1"/>
          </p:cNvSpPr>
          <p:nvPr/>
        </p:nvSpPr>
        <p:spPr bwMode="auto">
          <a:xfrm>
            <a:off x="153544" y="260030"/>
            <a:ext cx="2332625" cy="3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25537" y="-44833"/>
            <a:ext cx="934027" cy="1078725"/>
          </a:xfrm>
          <a:prstGeom prst="rect">
            <a:avLst/>
          </a:prstGeom>
        </p:spPr>
      </p:pic>
      <p:sp>
        <p:nvSpPr>
          <p:cNvPr id="15" name="Rectangle 14"/>
          <p:cNvSpPr/>
          <p:nvPr/>
        </p:nvSpPr>
        <p:spPr>
          <a:xfrm>
            <a:off x="0" y="4283244"/>
            <a:ext cx="9144000" cy="2069432"/>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475750"/>
            <a:ext cx="9144000" cy="15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39961" y="4605054"/>
            <a:ext cx="1706881" cy="1280160"/>
          </a:xfrm>
          <a:prstGeom prst="rect">
            <a:avLst/>
          </a:prstGeom>
        </p:spPr>
      </p:pic>
      <p:pic>
        <p:nvPicPr>
          <p:cNvPr id="19" name="Picture 18"/>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7407442" y="4605054"/>
            <a:ext cx="1600200" cy="1280160"/>
          </a:xfrm>
          <a:prstGeom prst="rect">
            <a:avLst/>
          </a:prstGeom>
        </p:spPr>
      </p:pic>
      <p:pic>
        <p:nvPicPr>
          <p:cNvPr id="20" name="Picture 19"/>
          <p:cNvPicPr>
            <a:picLocks noChangeAspect="1"/>
          </p:cNvPicPr>
          <p:nvPr/>
        </p:nvPicPr>
        <p:blipFill rotWithShape="1">
          <a:blip r:embed="rId6" cstate="print">
            <a:extLst>
              <a:ext uri="{28A0092B-C50C-407E-A947-70E740481C1C}">
                <a14:useLocalDpi xmlns="" xmlns:a14="http://schemas.microsoft.com/office/drawing/2010/main" val="0"/>
              </a:ext>
            </a:extLst>
          </a:blip>
          <a:srcRect/>
          <a:stretch/>
        </p:blipFill>
        <p:spPr>
          <a:xfrm>
            <a:off x="1924279" y="4605054"/>
            <a:ext cx="1727196" cy="1280160"/>
          </a:xfrm>
          <a:prstGeom prst="rect">
            <a:avLst/>
          </a:prstGeom>
        </p:spPr>
      </p:pic>
      <p:pic>
        <p:nvPicPr>
          <p:cNvPr id="21" name="Picture 20" descr="11_Langley_Atlantic_Algae_PI.jpg"/>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3812074" y="4605054"/>
            <a:ext cx="1567288" cy="1280160"/>
          </a:xfrm>
          <a:prstGeom prst="rect">
            <a:avLst/>
          </a:prstGeom>
        </p:spPr>
      </p:pic>
      <p:pic>
        <p:nvPicPr>
          <p:cNvPr id="22" name="Picture 21"/>
          <p:cNvPicPr/>
          <p:nvPr/>
        </p:nvPicPr>
        <p:blipFill>
          <a:blip r:embed="rId8" cstate="print">
            <a:extLst>
              <a:ext uri="{28A0092B-C50C-407E-A947-70E740481C1C}">
                <a14:useLocalDpi xmlns="" xmlns:a14="http://schemas.microsoft.com/office/drawing/2010/main" val="0"/>
              </a:ext>
            </a:extLst>
          </a:blip>
          <a:stretch>
            <a:fillRect/>
          </a:stretch>
        </p:blipFill>
        <p:spPr>
          <a:xfrm>
            <a:off x="153544" y="4593807"/>
            <a:ext cx="1610136" cy="1287888"/>
          </a:xfrm>
          <a:prstGeom prst="rect">
            <a:avLst/>
          </a:prstGeom>
          <a:ln w="12700">
            <a:noFill/>
          </a:ln>
        </p:spPr>
      </p:pic>
    </p:spTree>
    <p:extLst>
      <p:ext uri="{BB962C8B-B14F-4D97-AF65-F5344CB8AC3E}">
        <p14:creationId xmlns="" xmlns:p14="http://schemas.microsoft.com/office/powerpoint/2010/main" val="280261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542" y="3675994"/>
            <a:ext cx="8756787" cy="2573336"/>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217274"/>
            <a:ext cx="88392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What is DEVELOP?</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4"/>
          <p:cNvGrpSpPr/>
          <p:nvPr/>
        </p:nvGrpSpPr>
        <p:grpSpPr>
          <a:xfrm>
            <a:off x="300795" y="1412207"/>
            <a:ext cx="3191552" cy="2263787"/>
            <a:chOff x="381005" y="1725361"/>
            <a:chExt cx="2582863" cy="1730630"/>
          </a:xfrm>
        </p:grpSpPr>
        <p:pic>
          <p:nvPicPr>
            <p:cNvPr id="8" name="Picture 10"/>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9"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3" name="Group 13"/>
          <p:cNvGrpSpPr/>
          <p:nvPr/>
        </p:nvGrpSpPr>
        <p:grpSpPr>
          <a:xfrm>
            <a:off x="5638636" y="1403335"/>
            <a:ext cx="3197436" cy="2248909"/>
            <a:chOff x="6175378" y="1714507"/>
            <a:chExt cx="2587625" cy="1719256"/>
          </a:xfrm>
        </p:grpSpPr>
        <p:pic>
          <p:nvPicPr>
            <p:cNvPr id="11" name="Picture 10"/>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2"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pic>
        <p:nvPicPr>
          <p:cNvPr id="16" name="Picture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86565" y="1543514"/>
            <a:ext cx="3792428" cy="1208640"/>
          </a:xfrm>
          <a:prstGeom prst="rect">
            <a:avLst/>
          </a:prstGeom>
        </p:spPr>
      </p:pic>
      <p:sp>
        <p:nvSpPr>
          <p:cNvPr id="18" name="Rectangle 17"/>
          <p:cNvSpPr/>
          <p:nvPr/>
        </p:nvSpPr>
        <p:spPr>
          <a:xfrm>
            <a:off x="294278" y="3828474"/>
            <a:ext cx="8537588" cy="2255996"/>
          </a:xfrm>
          <a:prstGeom prst="rect">
            <a:avLst/>
          </a:prstGeom>
          <a:noFill/>
          <a:ln>
            <a:noFill/>
          </a:ln>
          <a:effectLst/>
          <a:scene3d>
            <a:camera prst="orthographicFront" fov="0">
              <a:rot lat="0" lon="0" rev="0"/>
            </a:camera>
            <a:lightRig rig="soft" dir="b">
              <a:rot lat="0" lon="0" rev="0"/>
            </a:lightRig>
          </a:scene3d>
          <a:sp3d prstMaterial="dkEdge">
            <a:bevelT w="63500" h="63500"/>
            <a:contourClr>
              <a:srgbClr val="009DD9"/>
            </a:contourClr>
          </a:sp3d>
        </p:spPr>
        <p:txBody>
          <a:bodyPr lIns="91387" tIns="45693" rIns="91387" bIns="45693" rtlCol="0" anchor="ctr"/>
          <a:lstStyle/>
          <a:p>
            <a:pPr lvl="0" algn="ctr" defTabSz="1018229">
              <a:spcBef>
                <a:spcPts val="700"/>
              </a:spcBef>
              <a:buClr>
                <a:srgbClr val="009DD9"/>
              </a:buClr>
              <a:buSzPct val="60000"/>
              <a:defRPr/>
            </a:pPr>
            <a:r>
              <a:rPr lang="en-US" sz="1600" dirty="0" smtClean="0">
                <a:solidFill>
                  <a:prstClr val="white"/>
                </a:solidFill>
                <a:latin typeface="Century Gothic" panose="020B0502020202020204" pitchFamily="34" charset="0"/>
              </a:rPr>
              <a:t>DEVELOP, part of NASA’s Applied Sciences Program, </a:t>
            </a:r>
            <a:r>
              <a:rPr lang="en-US" sz="1600" b="1" dirty="0">
                <a:solidFill>
                  <a:prstClr val="white"/>
                </a:solidFill>
                <a:latin typeface="Century Gothic" panose="020B0502020202020204" pitchFamily="34" charset="0"/>
              </a:rPr>
              <a:t>addresses environmental and public policy issues </a:t>
            </a:r>
            <a:r>
              <a:rPr lang="en-US" sz="1600" dirty="0">
                <a:solidFill>
                  <a:prstClr val="white"/>
                </a:solidFill>
                <a:latin typeface="Century Gothic" panose="020B0502020202020204" pitchFamily="34" charset="0"/>
              </a:rPr>
              <a:t>through </a:t>
            </a:r>
            <a:r>
              <a:rPr lang="en-US" sz="1600" b="1" dirty="0">
                <a:solidFill>
                  <a:prstClr val="white"/>
                </a:solidFill>
                <a:latin typeface="Century Gothic" panose="020B0502020202020204" pitchFamily="34" charset="0"/>
              </a:rPr>
              <a:t>interdisciplinary research projects </a:t>
            </a:r>
            <a:r>
              <a:rPr lang="en-US" sz="1600" dirty="0">
                <a:solidFill>
                  <a:prstClr val="white"/>
                </a:solidFill>
                <a:latin typeface="Century Gothic" panose="020B0502020202020204" pitchFamily="34" charset="0"/>
              </a:rPr>
              <a:t>that </a:t>
            </a:r>
            <a:r>
              <a:rPr lang="en-US" sz="1600" b="1" dirty="0">
                <a:solidFill>
                  <a:prstClr val="white"/>
                </a:solidFill>
                <a:latin typeface="Century Gothic" panose="020B0502020202020204" pitchFamily="34" charset="0"/>
              </a:rPr>
              <a:t>apply the lens of NASA Earth observations</a:t>
            </a:r>
            <a:r>
              <a:rPr lang="en-US" sz="1600" dirty="0">
                <a:solidFill>
                  <a:prstClr val="white"/>
                </a:solidFill>
                <a:latin typeface="Century Gothic" panose="020B0502020202020204" pitchFamily="34" charset="0"/>
              </a:rPr>
              <a:t> to </a:t>
            </a:r>
            <a:r>
              <a:rPr lang="en-US" sz="1600" b="1" dirty="0">
                <a:solidFill>
                  <a:prstClr val="white"/>
                </a:solidFill>
                <a:latin typeface="Century Gothic" panose="020B0502020202020204" pitchFamily="34" charset="0"/>
              </a:rPr>
              <a:t>community concerns </a:t>
            </a:r>
            <a:r>
              <a:rPr lang="en-US" sz="1600" dirty="0">
                <a:solidFill>
                  <a:prstClr val="white"/>
                </a:solidFill>
                <a:latin typeface="Century Gothic" panose="020B0502020202020204" pitchFamily="34" charset="0"/>
              </a:rPr>
              <a:t>around the globe.  Bridging the gap between </a:t>
            </a:r>
            <a:r>
              <a:rPr lang="en-US" sz="1600" b="1" dirty="0">
                <a:solidFill>
                  <a:prstClr val="white"/>
                </a:solidFill>
                <a:latin typeface="Century Gothic" panose="020B0502020202020204" pitchFamily="34" charset="0"/>
              </a:rPr>
              <a:t>NASA Earth Science </a:t>
            </a:r>
            <a:r>
              <a:rPr lang="en-US" sz="1600" dirty="0">
                <a:solidFill>
                  <a:prstClr val="white"/>
                </a:solidFill>
                <a:latin typeface="Century Gothic" panose="020B0502020202020204" pitchFamily="34" charset="0"/>
              </a:rPr>
              <a:t>and </a:t>
            </a:r>
            <a:r>
              <a:rPr lang="en-US" sz="1600" b="1" dirty="0">
                <a:solidFill>
                  <a:prstClr val="white"/>
                </a:solidFill>
                <a:latin typeface="Century Gothic" panose="020B0502020202020204" pitchFamily="34" charset="0"/>
              </a:rPr>
              <a:t>society</a:t>
            </a:r>
            <a:r>
              <a:rPr lang="en-US" sz="1600" dirty="0">
                <a:solidFill>
                  <a:prstClr val="white"/>
                </a:solidFill>
                <a:latin typeface="Century Gothic" panose="020B0502020202020204" pitchFamily="34" charset="0"/>
              </a:rPr>
              <a:t>, DEVELOP </a:t>
            </a:r>
            <a:r>
              <a:rPr lang="en-US" sz="1600" b="1" dirty="0">
                <a:solidFill>
                  <a:prstClr val="white"/>
                </a:solidFill>
                <a:latin typeface="Century Gothic" panose="020B0502020202020204" pitchFamily="34" charset="0"/>
              </a:rPr>
              <a:t>builds capacity </a:t>
            </a:r>
            <a:r>
              <a:rPr lang="en-US" sz="1600" dirty="0">
                <a:solidFill>
                  <a:prstClr val="white"/>
                </a:solidFill>
                <a:latin typeface="Century Gothic" panose="020B0502020202020204" pitchFamily="34" charset="0"/>
              </a:rPr>
              <a:t>in both </a:t>
            </a:r>
            <a:r>
              <a:rPr lang="en-US" sz="1600" b="1" dirty="0">
                <a:solidFill>
                  <a:prstClr val="white"/>
                </a:solidFill>
                <a:latin typeface="Century Gothic" panose="020B0502020202020204" pitchFamily="34" charset="0"/>
              </a:rPr>
              <a:t>participants</a:t>
            </a:r>
            <a:r>
              <a:rPr lang="en-US" sz="1600" dirty="0">
                <a:solidFill>
                  <a:prstClr val="white"/>
                </a:solidFill>
                <a:latin typeface="Century Gothic" panose="020B0502020202020204" pitchFamily="34" charset="0"/>
              </a:rPr>
              <a:t> and </a:t>
            </a:r>
            <a:r>
              <a:rPr lang="en-US" sz="1600" b="1" dirty="0">
                <a:solidFill>
                  <a:prstClr val="white"/>
                </a:solidFill>
                <a:latin typeface="Century Gothic" panose="020B0502020202020204" pitchFamily="34" charset="0"/>
              </a:rPr>
              <a:t>partner organizations </a:t>
            </a:r>
            <a:r>
              <a:rPr lang="en-US" sz="1600" dirty="0">
                <a:solidFill>
                  <a:prstClr val="white"/>
                </a:solidFill>
                <a:latin typeface="Century Gothic" panose="020B0502020202020204" pitchFamily="34" charset="0"/>
              </a:rPr>
              <a:t>to better prepare them to </a:t>
            </a:r>
            <a:r>
              <a:rPr lang="en-US" sz="1600" dirty="0" smtClean="0">
                <a:solidFill>
                  <a:prstClr val="white"/>
                </a:solidFill>
                <a:latin typeface="Century Gothic" panose="020B0502020202020204" pitchFamily="34" charset="0"/>
              </a:rPr>
              <a:t>address the </a:t>
            </a:r>
            <a:r>
              <a:rPr lang="en-US" sz="1600" b="1" dirty="0">
                <a:solidFill>
                  <a:prstClr val="white"/>
                </a:solidFill>
                <a:latin typeface="Century Gothic" panose="020B0502020202020204" pitchFamily="34" charset="0"/>
              </a:rPr>
              <a:t>challenges</a:t>
            </a:r>
            <a:r>
              <a:rPr lang="en-US" sz="1600" dirty="0">
                <a:solidFill>
                  <a:prstClr val="white"/>
                </a:solidFill>
                <a:latin typeface="Century Gothic" panose="020B0502020202020204" pitchFamily="34" charset="0"/>
              </a:rPr>
              <a:t> that face our society and future generations.  </a:t>
            </a:r>
            <a:r>
              <a:rPr lang="en-US" sz="1600" dirty="0">
                <a:solidFill>
                  <a:prstClr val="white"/>
                </a:solidFill>
                <a:latin typeface="Century Gothic" panose="020B0502020202020204" pitchFamily="34" charset="0"/>
                <a:cs typeface="Helvetica" pitchFamily="34" charset="0"/>
              </a:rPr>
              <a:t>With the competitive nature and </a:t>
            </a:r>
            <a:r>
              <a:rPr lang="en-US" sz="1600" b="1" dirty="0">
                <a:solidFill>
                  <a:prstClr val="white"/>
                </a:solidFill>
                <a:latin typeface="Century Gothic" panose="020B0502020202020204" pitchFamily="34" charset="0"/>
                <a:cs typeface="Helvetica" pitchFamily="34" charset="0"/>
              </a:rPr>
              <a:t>growing societal role of science </a:t>
            </a:r>
            <a:r>
              <a:rPr lang="en-US" sz="1600" dirty="0">
                <a:solidFill>
                  <a:prstClr val="white"/>
                </a:solidFill>
                <a:latin typeface="Century Gothic" panose="020B0502020202020204" pitchFamily="34" charset="0"/>
                <a:cs typeface="Helvetica" pitchFamily="34" charset="0"/>
              </a:rPr>
              <a:t>and technology in today’s </a:t>
            </a:r>
            <a:r>
              <a:rPr lang="en-US" sz="1600" b="1" dirty="0">
                <a:solidFill>
                  <a:prstClr val="white"/>
                </a:solidFill>
                <a:latin typeface="Century Gothic" panose="020B0502020202020204" pitchFamily="34" charset="0"/>
                <a:cs typeface="Helvetica" pitchFamily="34" charset="0"/>
              </a:rPr>
              <a:t>global workplace</a:t>
            </a:r>
            <a:r>
              <a:rPr lang="en-US" sz="1600" dirty="0">
                <a:solidFill>
                  <a:prstClr val="white"/>
                </a:solidFill>
                <a:latin typeface="Century Gothic" panose="020B0502020202020204" pitchFamily="34" charset="0"/>
                <a:cs typeface="Helvetica" pitchFamily="34" charset="0"/>
              </a:rPr>
              <a:t>, DEVELOP is fostering an adept corps of </a:t>
            </a:r>
            <a:r>
              <a:rPr lang="en-US" sz="1600" b="1" dirty="0">
                <a:solidFill>
                  <a:prstClr val="white"/>
                </a:solidFill>
                <a:latin typeface="Century Gothic" panose="020B0502020202020204" pitchFamily="34" charset="0"/>
                <a:cs typeface="Helvetica" pitchFamily="34" charset="0"/>
              </a:rPr>
              <a:t>tomorrow’s scientists and leaders</a:t>
            </a:r>
            <a:r>
              <a:rPr lang="en-US" sz="1600" dirty="0">
                <a:solidFill>
                  <a:prstClr val="white"/>
                </a:solidFill>
                <a:latin typeface="Century Gothic" panose="020B0502020202020204" pitchFamily="34" charset="0"/>
                <a:cs typeface="Helvetica" pitchFamily="34" charset="0"/>
              </a:rPr>
              <a:t>.</a:t>
            </a:r>
            <a:endParaRPr kumimoji="0" lang="en-US" sz="1600" b="0" i="0" u="none" strike="noStrike" kern="0" cap="none" spc="0" normalizeH="0" baseline="0" noProof="0" dirty="0">
              <a:ln>
                <a:noFill/>
              </a:ln>
              <a:solidFill>
                <a:schemeClr val="bg1"/>
              </a:solidFill>
              <a:effectLst/>
              <a:uLnTx/>
              <a:uFillTx/>
              <a:latin typeface="Century Gothic" panose="020B0502020202020204" pitchFamily="34" charset="0"/>
              <a:cs typeface="Helvetica" pitchFamily="34" charset="0"/>
            </a:endParaRPr>
          </a:p>
        </p:txBody>
      </p:sp>
      <p:sp>
        <p:nvSpPr>
          <p:cNvPr id="20" name="Content Placeholder 9"/>
          <p:cNvSpPr txBox="1">
            <a:spLocks/>
          </p:cNvSpPr>
          <p:nvPr/>
        </p:nvSpPr>
        <p:spPr>
          <a:xfrm>
            <a:off x="2362200" y="6368716"/>
            <a:ext cx="4648200" cy="304800"/>
          </a:xfrm>
          <a:prstGeom prst="rect">
            <a:avLst/>
          </a:prstGeom>
        </p:spPr>
        <p:txBody>
          <a:bodyPr vert="horz" lIns="91387" tIns="45693" rIns="91387" bIns="45693" rtlCol="0">
            <a:noAutofit/>
          </a:bodyPr>
          <a:lstStyle/>
          <a:p>
            <a:pPr defTabSz="913865">
              <a:spcBef>
                <a:spcPct val="20000"/>
              </a:spcBef>
              <a:defRPr/>
            </a:pPr>
            <a:r>
              <a:rPr lang="en-US" sz="1400" b="1" dirty="0">
                <a:solidFill>
                  <a:srgbClr val="0075A2"/>
                </a:solidFill>
                <a:latin typeface="Century Gothic"/>
              </a:rPr>
              <a:t>DEVELOP Website: </a:t>
            </a:r>
            <a:r>
              <a:rPr lang="en-US" sz="1400" b="1" dirty="0">
                <a:solidFill>
                  <a:srgbClr val="0075A2"/>
                </a:solidFill>
                <a:latin typeface="Century Gothic"/>
                <a:hlinkClick r:id="rId7"/>
              </a:rPr>
              <a:t>http://develop.larc.nasa.gov</a:t>
            </a:r>
            <a:r>
              <a:rPr lang="en-US" sz="1400" b="1" dirty="0">
                <a:solidFill>
                  <a:srgbClr val="0075A2"/>
                </a:solidFill>
                <a:latin typeface="Century Gothic"/>
              </a:rPr>
              <a:t>  </a:t>
            </a:r>
          </a:p>
        </p:txBody>
      </p:sp>
    </p:spTree>
    <p:extLst>
      <p:ext uri="{BB962C8B-B14F-4D97-AF65-F5344CB8AC3E}">
        <p14:creationId xmlns="" xmlns:p14="http://schemas.microsoft.com/office/powerpoint/2010/main" val="2368870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2875" y="1825944"/>
            <a:ext cx="5191125" cy="3211922"/>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217274"/>
            <a:ext cx="8839200" cy="883920"/>
          </a:xfrm>
          <a:prstGeom prst="rect">
            <a:avLst/>
          </a:prstGeom>
        </p:spPr>
      </p:pic>
      <p:sp>
        <p:nvSpPr>
          <p:cNvPr id="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DEVELOP Office Locations</a:t>
            </a:r>
          </a:p>
        </p:txBody>
      </p:sp>
      <p:sp>
        <p:nvSpPr>
          <p:cNvPr id="10" name="Rectangle 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1669507"/>
            <a:ext cx="4705307" cy="1692717"/>
          </a:xfrm>
          <a:prstGeom prst="rect">
            <a:avLst/>
          </a:prstGeom>
        </p:spPr>
        <p:txBody>
          <a:bodyPr wrap="square" lIns="91387" tIns="45693" rIns="91387" bIns="45693">
            <a:spAutoFit/>
          </a:bodyPr>
          <a:lstStyle/>
          <a:p>
            <a:pPr defTabSz="1018229">
              <a:spcAft>
                <a:spcPts val="400"/>
              </a:spcAft>
              <a:defRPr/>
            </a:pPr>
            <a:r>
              <a:rPr lang="en-US" sz="1200" b="1" i="1" u="sng" dirty="0">
                <a:solidFill>
                  <a:srgbClr val="000000"/>
                </a:solidFill>
                <a:latin typeface="Century Gothic"/>
              </a:rPr>
              <a:t>NASA Centers</a:t>
            </a:r>
          </a:p>
          <a:p>
            <a:pPr marL="228465" indent="-114235" defTabSz="1018229">
              <a:spcAft>
                <a:spcPts val="400"/>
              </a:spcAft>
              <a:buFont typeface="Arial" pitchFamily="34" charset="0"/>
              <a:buChar char="•"/>
              <a:defRPr/>
            </a:pPr>
            <a:r>
              <a:rPr lang="en-US" sz="1200" dirty="0">
                <a:solidFill>
                  <a:srgbClr val="000000"/>
                </a:solidFill>
                <a:latin typeface="Century Gothic"/>
              </a:rPr>
              <a:t>Ames Research Center – Moffett Field, CA</a:t>
            </a:r>
          </a:p>
          <a:p>
            <a:pPr marL="228465" indent="-114235" defTabSz="1018229">
              <a:spcAft>
                <a:spcPts val="400"/>
              </a:spcAft>
              <a:buFont typeface="Arial" pitchFamily="34" charset="0"/>
              <a:buChar char="•"/>
              <a:defRPr/>
            </a:pPr>
            <a:r>
              <a:rPr lang="en-US" sz="1200" dirty="0">
                <a:solidFill>
                  <a:srgbClr val="000000"/>
                </a:solidFill>
                <a:latin typeface="Century Gothic"/>
              </a:rPr>
              <a:t>Goddard Space Flight Center – Greenbelt, MD</a:t>
            </a:r>
          </a:p>
          <a:p>
            <a:pPr marL="228465" indent="-114235" defTabSz="1018229">
              <a:spcAft>
                <a:spcPts val="400"/>
              </a:spcAft>
              <a:buFont typeface="Arial" pitchFamily="34" charset="0"/>
              <a:buChar char="•"/>
              <a:defRPr/>
            </a:pPr>
            <a:r>
              <a:rPr lang="en-US" sz="1200" dirty="0">
                <a:solidFill>
                  <a:srgbClr val="000000"/>
                </a:solidFill>
                <a:latin typeface="Century Gothic"/>
              </a:rPr>
              <a:t>Jet Propulsion Laboratory – Pasadena, CA</a:t>
            </a:r>
          </a:p>
          <a:p>
            <a:pPr marL="228465" indent="-114235" defTabSz="1018229">
              <a:spcAft>
                <a:spcPts val="400"/>
              </a:spcAft>
              <a:buFont typeface="Arial" pitchFamily="34" charset="0"/>
              <a:buChar char="•"/>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228465" indent="-114235" defTabSz="1018229">
              <a:spcAft>
                <a:spcPts val="400"/>
              </a:spcAft>
              <a:buFont typeface="Arial" pitchFamily="34" charset="0"/>
              <a:buChar char="•"/>
              <a:defRPr/>
            </a:pPr>
            <a:r>
              <a:rPr lang="en-US" sz="1200" dirty="0">
                <a:solidFill>
                  <a:srgbClr val="000000"/>
                </a:solidFill>
                <a:latin typeface="Century Gothic"/>
              </a:rPr>
              <a:t>Marshall Space Flight Center – Huntsville, AL</a:t>
            </a:r>
          </a:p>
          <a:p>
            <a:pPr marL="228465" indent="-114235" defTabSz="1018229">
              <a:spcAft>
                <a:spcPts val="400"/>
              </a:spcAft>
              <a:buFont typeface="Arial" pitchFamily="34" charset="0"/>
              <a:buChar char="•"/>
              <a:defRPr/>
            </a:pPr>
            <a:r>
              <a:rPr lang="en-US" sz="1200" dirty="0" smtClean="0">
                <a:solidFill>
                  <a:srgbClr val="000000"/>
                </a:solidFill>
                <a:latin typeface="Century Gothic"/>
              </a:rPr>
              <a:t>Stennis </a:t>
            </a:r>
            <a:r>
              <a:rPr lang="en-US" sz="1200" dirty="0">
                <a:solidFill>
                  <a:srgbClr val="000000"/>
                </a:solidFill>
                <a:latin typeface="Century Gothic"/>
              </a:rPr>
              <a:t>Space Center – Stennis, </a:t>
            </a:r>
            <a:r>
              <a:rPr lang="en-US" sz="1200" dirty="0" smtClean="0">
                <a:solidFill>
                  <a:srgbClr val="000000"/>
                </a:solidFill>
                <a:latin typeface="Century Gothic"/>
              </a:rPr>
              <a:t>MS</a:t>
            </a:r>
            <a:endParaRPr lang="en-US" sz="1200" dirty="0">
              <a:solidFill>
                <a:srgbClr val="000000"/>
              </a:solidFill>
              <a:latin typeface="Century Gothic"/>
            </a:endParaRPr>
          </a:p>
        </p:txBody>
      </p:sp>
      <p:sp>
        <p:nvSpPr>
          <p:cNvPr id="13" name="Rectangle 12"/>
          <p:cNvSpPr/>
          <p:nvPr/>
        </p:nvSpPr>
        <p:spPr>
          <a:xfrm>
            <a:off x="122863" y="3955545"/>
            <a:ext cx="4705307" cy="2164641"/>
          </a:xfrm>
          <a:prstGeom prst="rect">
            <a:avLst/>
          </a:prstGeom>
        </p:spPr>
        <p:txBody>
          <a:bodyPr wrap="square" lIns="91387" tIns="45693" rIns="91387" bIns="45693">
            <a:spAutoFit/>
          </a:bodyPr>
          <a:lstStyle/>
          <a:p>
            <a:pPr defTabSz="1018229">
              <a:spcAft>
                <a:spcPts val="400"/>
              </a:spcAft>
              <a:defRPr/>
            </a:pPr>
            <a:r>
              <a:rPr lang="en-US" sz="1200" b="1" i="1" u="sng" dirty="0" smtClean="0">
                <a:solidFill>
                  <a:srgbClr val="000000"/>
                </a:solidFill>
                <a:latin typeface="Century Gothic"/>
              </a:rPr>
              <a:t>Regional Locations</a:t>
            </a:r>
            <a:endParaRPr lang="en-US" sz="1200" b="1" i="1" u="sng" dirty="0">
              <a:solidFill>
                <a:srgbClr val="000000"/>
              </a:solidFill>
              <a:latin typeface="Century Gothic"/>
            </a:endParaRPr>
          </a:p>
          <a:p>
            <a:pPr marL="228465" indent="-114235" defTabSz="1018229">
              <a:spcAft>
                <a:spcPts val="400"/>
              </a:spcAft>
              <a:buFont typeface="Arial" pitchFamily="34" charset="0"/>
              <a:buChar char="•"/>
              <a:defRPr/>
            </a:pPr>
            <a:r>
              <a:rPr lang="en-US" sz="1200" dirty="0" smtClean="0">
                <a:solidFill>
                  <a:srgbClr val="000000"/>
                </a:solidFill>
                <a:latin typeface="Century Gothic"/>
              </a:rPr>
              <a:t>BLM at Idaho State University – Pocatello, ID</a:t>
            </a:r>
          </a:p>
          <a:p>
            <a:pPr marL="228465" indent="-114235" defTabSz="1018229">
              <a:spcAft>
                <a:spcPts val="400"/>
              </a:spcAft>
              <a:buFont typeface="Arial" pitchFamily="34" charset="0"/>
              <a:buChar char="•"/>
              <a:defRPr/>
            </a:pPr>
            <a:r>
              <a:rPr lang="en-US" sz="1200" dirty="0" smtClean="0">
                <a:solidFill>
                  <a:srgbClr val="000000"/>
                </a:solidFill>
                <a:latin typeface="Century Gothic"/>
              </a:rPr>
              <a:t>International </a:t>
            </a:r>
            <a:r>
              <a:rPr lang="en-US" sz="1200" dirty="0">
                <a:solidFill>
                  <a:srgbClr val="000000"/>
                </a:solidFill>
                <a:latin typeface="Century Gothic"/>
              </a:rPr>
              <a:t>Research Institute </a:t>
            </a:r>
            <a:r>
              <a:rPr lang="en-US" sz="1200" dirty="0" smtClean="0">
                <a:solidFill>
                  <a:srgbClr val="000000"/>
                </a:solidFill>
                <a:latin typeface="Century Gothic"/>
              </a:rPr>
              <a:t>– </a:t>
            </a:r>
            <a:r>
              <a:rPr lang="en-US" sz="1200" dirty="0">
                <a:solidFill>
                  <a:srgbClr val="000000"/>
                </a:solidFill>
                <a:latin typeface="Century Gothic"/>
              </a:rPr>
              <a:t>Palisades, NY</a:t>
            </a:r>
          </a:p>
          <a:p>
            <a:pPr marL="228465" indent="-114235" defTabSz="1018229">
              <a:spcAft>
                <a:spcPts val="400"/>
              </a:spcAft>
              <a:buFont typeface="Arial" pitchFamily="34" charset="0"/>
              <a:buChar char="•"/>
              <a:defRPr/>
            </a:pPr>
            <a:r>
              <a:rPr lang="en-US" sz="1200" dirty="0">
                <a:solidFill>
                  <a:srgbClr val="000000"/>
                </a:solidFill>
                <a:latin typeface="Century Gothic"/>
              </a:rPr>
              <a:t>Mobile County Health Department – Mobile, AL</a:t>
            </a:r>
          </a:p>
          <a:p>
            <a:pPr marL="228465" indent="-114235" defTabSz="1018229">
              <a:spcAft>
                <a:spcPts val="400"/>
              </a:spcAft>
              <a:buFont typeface="Arial" pitchFamily="34" charset="0"/>
              <a:buChar char="•"/>
              <a:defRPr/>
            </a:pPr>
            <a:r>
              <a:rPr lang="en-US" sz="1200" dirty="0" smtClean="0">
                <a:solidFill>
                  <a:srgbClr val="000000"/>
                </a:solidFill>
                <a:latin typeface="Century Gothic"/>
              </a:rPr>
              <a:t>NOAA National Climatic Data Center – Asheville, NC</a:t>
            </a:r>
          </a:p>
          <a:p>
            <a:pPr marL="228465" indent="-114235" defTabSz="1018229">
              <a:spcAft>
                <a:spcPts val="400"/>
              </a:spcAft>
              <a:buFont typeface="Arial" pitchFamily="34" charset="0"/>
              <a:buChar char="•"/>
              <a:defRPr/>
            </a:pPr>
            <a:r>
              <a:rPr lang="en-US" sz="1200" dirty="0" smtClean="0">
                <a:solidFill>
                  <a:srgbClr val="000000"/>
                </a:solidFill>
                <a:latin typeface="Century Gothic"/>
              </a:rPr>
              <a:t>Patrick </a:t>
            </a:r>
            <a:r>
              <a:rPr lang="en-US" sz="1200" dirty="0">
                <a:solidFill>
                  <a:srgbClr val="000000"/>
                </a:solidFill>
                <a:latin typeface="Century Gothic"/>
              </a:rPr>
              <a:t>Henry Building – Richmond, VA</a:t>
            </a:r>
          </a:p>
          <a:p>
            <a:pPr marL="228465" indent="-114235" defTabSz="1018229">
              <a:spcAft>
                <a:spcPts val="400"/>
              </a:spcAft>
              <a:buFont typeface="Arial" pitchFamily="34" charset="0"/>
              <a:buChar char="•"/>
              <a:defRPr/>
            </a:pPr>
            <a:r>
              <a:rPr lang="en-US" sz="1200" dirty="0">
                <a:solidFill>
                  <a:srgbClr val="000000"/>
                </a:solidFill>
                <a:latin typeface="Century Gothic"/>
              </a:rPr>
              <a:t>University of Georgia – Athens, GA</a:t>
            </a:r>
          </a:p>
          <a:p>
            <a:pPr marL="228465" indent="-114235" defTabSz="1018229">
              <a:spcAft>
                <a:spcPts val="400"/>
              </a:spcAft>
              <a:buFont typeface="Arial" pitchFamily="34" charset="0"/>
              <a:buChar char="•"/>
              <a:defRPr/>
            </a:pPr>
            <a:r>
              <a:rPr lang="en-US" sz="1200" dirty="0">
                <a:solidFill>
                  <a:srgbClr val="000000"/>
                </a:solidFill>
                <a:latin typeface="Century Gothic"/>
              </a:rPr>
              <a:t>USGS at Colorado State University – Fort Collins, CO</a:t>
            </a:r>
          </a:p>
          <a:p>
            <a:pPr marL="228465" indent="-114235" defTabSz="1018229">
              <a:spcAft>
                <a:spcPts val="400"/>
              </a:spcAft>
              <a:buFont typeface="Arial" pitchFamily="34" charset="0"/>
              <a:buChar char="•"/>
              <a:defRPr/>
            </a:pPr>
            <a:r>
              <a:rPr lang="en-US" sz="1200" dirty="0" smtClean="0">
                <a:solidFill>
                  <a:srgbClr val="000000"/>
                </a:solidFill>
                <a:latin typeface="Century Gothic"/>
              </a:rPr>
              <a:t>Wise </a:t>
            </a:r>
            <a:r>
              <a:rPr lang="en-US" sz="1200" dirty="0">
                <a:solidFill>
                  <a:srgbClr val="000000"/>
                </a:solidFill>
                <a:latin typeface="Century Gothic"/>
              </a:rPr>
              <a:t>County Clerk of Court’s Office – Wise, </a:t>
            </a:r>
            <a:r>
              <a:rPr lang="en-US" sz="1200" dirty="0" smtClean="0">
                <a:solidFill>
                  <a:srgbClr val="000000"/>
                </a:solidFill>
                <a:latin typeface="Century Gothic"/>
              </a:rPr>
              <a:t>VA</a:t>
            </a:r>
            <a:endParaRPr lang="en-US" sz="1200" dirty="0">
              <a:solidFill>
                <a:srgbClr val="000000"/>
              </a:solidFill>
              <a:latin typeface="Century Gothic"/>
            </a:endParaRPr>
          </a:p>
        </p:txBody>
      </p:sp>
    </p:spTree>
    <p:extLst>
      <p:ext uri="{BB962C8B-B14F-4D97-AF65-F5344CB8AC3E}">
        <p14:creationId xmlns="" xmlns:p14="http://schemas.microsoft.com/office/powerpoint/2010/main" val="2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17274"/>
            <a:ext cx="88392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Project Characteristics</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01752" y="1286417"/>
            <a:ext cx="5870448" cy="5079713"/>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Focus on the </a:t>
            </a:r>
            <a:r>
              <a:rPr kumimoji="0" lang="en-US" sz="1600" b="1" i="0" u="none" strike="noStrike" kern="1200" cap="none" spc="0" normalizeH="0" baseline="0" noProof="0" dirty="0" smtClean="0">
                <a:ln>
                  <a:noFill/>
                </a:ln>
                <a:effectLst/>
                <a:uLnTx/>
                <a:uFillTx/>
                <a:latin typeface="Century Gothic"/>
              </a:rPr>
              <a:t>utilization of NASA Earth observations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1" i="0" u="none" strike="noStrike" kern="1200" cap="none" spc="0" normalizeH="0" baseline="0" noProof="0" dirty="0" smtClean="0">
                <a:ln>
                  <a:noFill/>
                </a:ln>
                <a:effectLst/>
                <a:uLnTx/>
                <a:uFillTx/>
                <a:latin typeface="Century Gothic"/>
              </a:rPr>
              <a:t>Highlight the capabilities </a:t>
            </a:r>
            <a:r>
              <a:rPr kumimoji="0" lang="en-US" sz="1600" b="0" i="0" u="none" strike="noStrike" kern="1200" cap="none" spc="0" normalizeH="0" baseline="0" noProof="0" dirty="0" smtClean="0">
                <a:ln>
                  <a:noFill/>
                </a:ln>
                <a:effectLst/>
                <a:uLnTx/>
                <a:uFillTx/>
                <a:latin typeface="Century Gothic"/>
              </a:rPr>
              <a:t>of NASA satellite and airborne Earth remote sensing science and technology</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Address </a:t>
            </a:r>
            <a:r>
              <a:rPr kumimoji="0" lang="en-US" sz="1600" b="1" i="0" u="none" strike="noStrike" kern="1200" cap="none" spc="0" normalizeH="0" baseline="0" noProof="0" dirty="0" smtClean="0">
                <a:ln>
                  <a:noFill/>
                </a:ln>
                <a:effectLst/>
                <a:uLnTx/>
                <a:uFillTx/>
                <a:latin typeface="Century Gothic"/>
              </a:rPr>
              <a:t>community concerns </a:t>
            </a:r>
            <a:r>
              <a:rPr kumimoji="0" lang="en-US" sz="1600" b="0" i="0" u="none" strike="noStrike" kern="1200" cap="none" spc="0" normalizeH="0" baseline="0" noProof="0" dirty="0" smtClean="0">
                <a:ln>
                  <a:noFill/>
                </a:ln>
                <a:effectLst/>
                <a:uLnTx/>
                <a:uFillTx/>
                <a:latin typeface="Century Gothic"/>
              </a:rPr>
              <a:t>relating to environmental issues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Align with at least one of the nine NASA Applied Sciences Program’s Application Areas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1" i="0" u="none" strike="noStrike" kern="1200" cap="none" spc="0" normalizeH="0" baseline="0" noProof="0" dirty="0" smtClean="0">
                <a:ln>
                  <a:noFill/>
                </a:ln>
                <a:effectLst/>
                <a:uLnTx/>
                <a:uFillTx/>
                <a:latin typeface="Century Gothic"/>
              </a:rPr>
              <a:t>Partner with local, state, regional, federal and/or international organizations </a:t>
            </a:r>
            <a:r>
              <a:rPr kumimoji="0" lang="en-US" sz="1600" b="0" i="0" u="none" strike="noStrike" kern="1200" cap="none" spc="0" normalizeH="0" baseline="0" noProof="0" dirty="0" smtClean="0">
                <a:ln>
                  <a:noFill/>
                </a:ln>
                <a:effectLst/>
                <a:uLnTx/>
                <a:uFillTx/>
                <a:latin typeface="Century Gothic"/>
              </a:rPr>
              <a:t>who can </a:t>
            </a:r>
            <a:r>
              <a:rPr kumimoji="0" lang="en-US" sz="1600" b="1" i="0" u="none" strike="noStrike" kern="1200" cap="none" spc="0" normalizeH="0" baseline="0" noProof="0" dirty="0" smtClean="0">
                <a:ln>
                  <a:noFill/>
                </a:ln>
                <a:effectLst/>
                <a:uLnTx/>
                <a:uFillTx/>
                <a:latin typeface="Century Gothic"/>
              </a:rPr>
              <a:t>benefit</a:t>
            </a:r>
            <a:r>
              <a:rPr kumimoji="0" lang="en-US" sz="1600" b="0" i="0" u="none" strike="noStrike" kern="1200" cap="none" spc="0" normalizeH="0" baseline="0" noProof="0" dirty="0" smtClean="0">
                <a:ln>
                  <a:noFill/>
                </a:ln>
                <a:effectLst/>
                <a:uLnTx/>
                <a:uFillTx/>
                <a:latin typeface="Century Gothic"/>
              </a:rPr>
              <a:t> from using NASA Earth</a:t>
            </a:r>
            <a:r>
              <a:rPr kumimoji="0" lang="en-US" sz="1600" b="0" i="0" u="none" strike="noStrike" kern="1200" cap="none" spc="0" normalizeH="0" noProof="0" dirty="0" smtClean="0">
                <a:ln>
                  <a:noFill/>
                </a:ln>
                <a:effectLst/>
                <a:uLnTx/>
                <a:uFillTx/>
                <a:latin typeface="Century Gothic"/>
              </a:rPr>
              <a:t> observations</a:t>
            </a:r>
            <a:r>
              <a:rPr kumimoji="0" lang="en-US" sz="1600" b="0" i="0" u="none" strike="noStrike" kern="1200" cap="none" spc="0" normalizeH="0" baseline="0" noProof="0" dirty="0" smtClean="0">
                <a:ln>
                  <a:noFill/>
                </a:ln>
                <a:effectLst/>
                <a:uLnTx/>
                <a:uFillTx/>
                <a:latin typeface="Century Gothic"/>
              </a:rPr>
              <a:t> to </a:t>
            </a:r>
            <a:r>
              <a:rPr kumimoji="0" lang="en-US" sz="1600" b="1" i="0" u="none" strike="noStrike" kern="1200" cap="none" spc="0" normalizeH="0" baseline="0" noProof="0" dirty="0" smtClean="0">
                <a:ln>
                  <a:noFill/>
                </a:ln>
                <a:effectLst/>
                <a:uLnTx/>
                <a:uFillTx/>
                <a:latin typeface="Century Gothic"/>
              </a:rPr>
              <a:t>enhance decision making</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Meet partner needs by </a:t>
            </a:r>
            <a:r>
              <a:rPr kumimoji="0" lang="en-US" sz="1600" b="1" i="0" u="none" strike="noStrike" kern="1200" cap="none" spc="0" normalizeH="0" baseline="0" noProof="0" dirty="0" smtClean="0">
                <a:ln>
                  <a:noFill/>
                </a:ln>
                <a:effectLst/>
                <a:uLnTx/>
                <a:uFillTx/>
                <a:latin typeface="Century Gothic"/>
              </a:rPr>
              <a:t>providing decision support tools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Research is conducted by teams with </a:t>
            </a:r>
            <a:r>
              <a:rPr kumimoji="0" lang="en-US" sz="1600" b="1" i="0" u="none" strike="noStrike" kern="1200" cap="none" spc="0" normalizeH="0" baseline="0" noProof="0" dirty="0" smtClean="0">
                <a:ln>
                  <a:noFill/>
                </a:ln>
                <a:effectLst/>
                <a:uLnTx/>
                <a:uFillTx/>
                <a:latin typeface="Century Gothic"/>
              </a:rPr>
              <a:t>diverse backgrounds </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Science advisors and mentors from NASA and partner organizations provide guidance</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effectLst/>
                <a:uLnTx/>
                <a:uFillTx/>
                <a:latin typeface="Century Gothic"/>
              </a:rPr>
              <a:t>All projects culminate in a set of deliverables (technical report, poster, presentation, video, etc.)</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lang="en-US" sz="1600" dirty="0" smtClean="0">
                <a:latin typeface="Century Gothic"/>
              </a:rPr>
              <a:t>Ten weeks long (spring, summer and fall terms)</a:t>
            </a:r>
            <a:endParaRPr kumimoji="0" lang="en-US" sz="1600" b="0" i="1" u="none" strike="noStrike" kern="1200" cap="none" spc="0" normalizeH="0" baseline="0" noProof="0" dirty="0">
              <a:ln>
                <a:noFill/>
              </a:ln>
              <a:effectLst/>
              <a:uLnTx/>
              <a:uFillTx/>
              <a:latin typeface="Century Gothic"/>
            </a:endParaRPr>
          </a:p>
        </p:txBody>
      </p:sp>
      <p:pic>
        <p:nvPicPr>
          <p:cNvPr id="8" name="Picture 7"/>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302924" y="2298032"/>
            <a:ext cx="2541037" cy="1981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rot="510307">
            <a:off x="6910319" y="3977849"/>
            <a:ext cx="1630348" cy="209735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764186" y="1322540"/>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6637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Custom 2">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1496</Words>
  <Application>Microsoft Office PowerPoint</Application>
  <PresentationFormat>On-screen Show (4:3)</PresentationFormat>
  <Paragraphs>169</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1_Median</vt:lpstr>
      <vt:lpstr>4_Blank</vt:lpstr>
      <vt:lpstr>Slide 1</vt:lpstr>
      <vt:lpstr>Capacity Building Program Elements</vt:lpstr>
      <vt:lpstr>Gradual Learning Approach </vt:lpstr>
      <vt:lpstr>ARSET training topics</vt:lpstr>
      <vt:lpstr>  NASA Capacity Building: DEVELOP</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cschmidt</dc:creator>
  <cp:lastModifiedBy>Elizabeth J Brumbaugh</cp:lastModifiedBy>
  <cp:revision>44</cp:revision>
  <dcterms:created xsi:type="dcterms:W3CDTF">2015-01-14T21:59:38Z</dcterms:created>
  <dcterms:modified xsi:type="dcterms:W3CDTF">2015-04-22T18:39:39Z</dcterms:modified>
</cp:coreProperties>
</file>